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handoutMasterIdLst>
    <p:handoutMasterId r:id="rId127"/>
  </p:handoutMasterIdLst>
  <p:sldIdLst>
    <p:sldId id="625" r:id="rId2"/>
    <p:sldId id="778" r:id="rId3"/>
    <p:sldId id="780" r:id="rId4"/>
    <p:sldId id="628" r:id="rId5"/>
    <p:sldId id="770" r:id="rId6"/>
    <p:sldId id="751" r:id="rId7"/>
    <p:sldId id="630" r:id="rId8"/>
    <p:sldId id="631" r:id="rId9"/>
    <p:sldId id="632" r:id="rId10"/>
    <p:sldId id="635" r:id="rId11"/>
    <p:sldId id="636" r:id="rId12"/>
    <p:sldId id="637" r:id="rId13"/>
    <p:sldId id="640"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753" r:id="rId31"/>
    <p:sldId id="754" r:id="rId32"/>
    <p:sldId id="659" r:id="rId33"/>
    <p:sldId id="660" r:id="rId34"/>
    <p:sldId id="661" r:id="rId35"/>
    <p:sldId id="662" r:id="rId36"/>
    <p:sldId id="768"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79"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44" r:id="rId80"/>
    <p:sldId id="745" r:id="rId81"/>
    <p:sldId id="766" r:id="rId82"/>
    <p:sldId id="746" r:id="rId83"/>
    <p:sldId id="775" r:id="rId84"/>
    <p:sldId id="701" r:id="rId85"/>
    <p:sldId id="702" r:id="rId86"/>
    <p:sldId id="703" r:id="rId87"/>
    <p:sldId id="700"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39" r:id="rId124"/>
    <p:sldId id="777" r:id="rId125"/>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253" autoAdjust="0"/>
  </p:normalViewPr>
  <p:slideViewPr>
    <p:cSldViewPr snapToObjects="1">
      <p:cViewPr varScale="1">
        <p:scale>
          <a:sx n="75" d="100"/>
          <a:sy n="75" d="100"/>
        </p:scale>
        <p:origin x="426"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let's start "Part 2 Introduction to RT Component Creation".</a:t>
            </a:r>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When the "Eclipse </a:t>
            </a:r>
            <a:r>
              <a:rPr lang="en-US" altLang="ja-JP" dirty="0" err="1">
                <a:latin typeface="Arial" panose="020B0604020202020204" pitchFamily="34" charset="0"/>
              </a:rPr>
              <a:t>Lancher</a:t>
            </a:r>
            <a:r>
              <a:rPr lang="en-US" altLang="ja-JP" dirty="0">
                <a:latin typeface="Arial" panose="020B0604020202020204" pitchFamily="34" charset="0"/>
              </a:rPr>
              <a:t>" screen opens, </a:t>
            </a:r>
            <a:r>
              <a:rPr kumimoji="1" lang="en-US" altLang="ja-JP" sz="1200" dirty="0">
                <a:solidFill>
                  <a:schemeClr val="tx1"/>
                </a:solidFill>
                <a:latin typeface="Arial" panose="020B0604020202020204" pitchFamily="34" charset="0"/>
              </a:rPr>
              <a:t>s</a:t>
            </a:r>
            <a:r>
              <a:rPr kumimoji="1" lang="en-US" altLang="ja-JP" sz="1200" dirty="0">
                <a:solidFill>
                  <a:schemeClr val="tx1"/>
                </a:solidFill>
              </a:rPr>
              <a:t>et any location in the workspace and click Launch.</a:t>
            </a:r>
            <a:endParaRPr lang="en-US" altLang="ja-JP" dirty="0">
              <a:latin typeface="Arial" panose="020B0604020202020204" pitchFamily="34" charset="0"/>
            </a:endParaRPr>
          </a:p>
          <a:p>
            <a:pPr eaLnBrk="1" hangingPunct="1"/>
            <a:r>
              <a:rPr lang="ja-JP" altLang="en-US" dirty="0">
                <a:latin typeface="Arial" panose="020B0604020202020204" pitchFamily="34" charset="0"/>
              </a:rPr>
              <a:t>日本語環境の場合は起動ボタンを押す。</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 Welcome page opens when you first start </a:t>
            </a:r>
            <a:r>
              <a:rPr lang="en-US" altLang="ja-JP" dirty="0" err="1">
                <a:latin typeface="Arial" panose="020B0604020202020204" pitchFamily="34" charset="0"/>
              </a:rPr>
              <a:t>OpenRTP</a:t>
            </a:r>
            <a:r>
              <a:rPr lang="en-US" altLang="ja-JP" dirty="0">
                <a:latin typeface="Arial" panose="020B0604020202020204" pitchFamily="34" charset="0"/>
              </a:rPr>
              <a:t>, so close it.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"RTC Builder"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First, let’s create a Robot Controller Component project.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We may check the progress during the training.</a:t>
            </a:r>
          </a:p>
          <a:p>
            <a:pPr eaLnBrk="1" hangingPunct="1"/>
            <a:r>
              <a:rPr lang="en-US" altLang="ja-JP" dirty="0">
                <a:latin typeface="Arial" panose="020B0604020202020204" pitchFamily="34" charset="0"/>
              </a:rPr>
              <a:t>If you have any trouble, please use raise hand button.</a:t>
            </a:r>
          </a:p>
        </p:txBody>
      </p:sp>
    </p:spTree>
    <p:extLst>
      <p:ext uri="{BB962C8B-B14F-4D97-AF65-F5344CB8AC3E}">
        <p14:creationId xmlns:p14="http://schemas.microsoft.com/office/powerpoint/2010/main" val="1714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click this icon.</a:t>
            </a:r>
          </a:p>
          <a:p>
            <a:pPr eaLnBrk="1" hangingPunct="1"/>
            <a:r>
              <a:rPr lang="en-US" altLang="ja-JP" dirty="0">
                <a:latin typeface="Arial" panose="020B0604020202020204" pitchFamily="34" charset="0"/>
              </a:rPr>
              <a:t>When the "RTC Builder Project" screen is displayed, enter "Robot Controller" in the project name and click the finish button.</a:t>
            </a:r>
          </a:p>
          <a:p>
            <a:pPr eaLnBrk="1" hangingPunct="1"/>
            <a:r>
              <a:rPr lang="ja-JP" altLang="en-US" dirty="0">
                <a:latin typeface="Arial" panose="020B0604020202020204" pitchFamily="34" charset="0"/>
              </a:rPr>
              <a:t>日本語環境では終了。</a:t>
            </a:r>
            <a:endParaRPr lang="en-US" altLang="ja-JP" dirty="0">
              <a:latin typeface="Arial" panose="020B0604020202020204" pitchFamily="34" charset="0"/>
            </a:endParaRPr>
          </a:p>
          <a:p>
            <a:pPr eaLnBrk="1" hangingPunct="1"/>
            <a:r>
              <a:rPr lang="en-US" altLang="ja-JP" dirty="0">
                <a:latin typeface="Arial" panose="020B0604020202020204" pitchFamily="34" charset="0"/>
              </a:rPr>
              <a:t>Then, the project is generated in the folder in the workspace.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select the Basic tab.</a:t>
            </a:r>
          </a:p>
          <a:p>
            <a:pPr eaLnBrk="1" hangingPunct="1"/>
            <a:r>
              <a:rPr lang="ja-JP" altLang="en-US" dirty="0">
                <a:latin typeface="Arial" panose="020B0604020202020204" pitchFamily="34" charset="0"/>
              </a:rPr>
              <a:t>日本語は基本タブ。</a:t>
            </a:r>
            <a:endParaRPr lang="en-US" altLang="ja-JP" dirty="0">
              <a:latin typeface="Arial" panose="020B0604020202020204" pitchFamily="34" charset="0"/>
            </a:endParaRPr>
          </a:p>
          <a:p>
            <a:pPr eaLnBrk="1" hangingPunct="1"/>
            <a:r>
              <a:rPr lang="en-US" altLang="ja-JP" dirty="0">
                <a:latin typeface="Arial" panose="020B0604020202020204" pitchFamily="34" charset="0"/>
              </a:rPr>
              <a:t>From now on, you will enter basic information such as component names.</a:t>
            </a:r>
          </a:p>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"Robot Controller" for the component name.</a:t>
            </a:r>
          </a:p>
          <a:p>
            <a:pPr eaLnBrk="1" hangingPunct="1"/>
            <a:r>
              <a:rPr lang="en-US" altLang="ja-JP" dirty="0">
                <a:latin typeface="Arial" panose="020B0604020202020204" pitchFamily="34" charset="0"/>
              </a:rPr>
              <a:t>This is the only setting item on the basic tab.</a:t>
            </a:r>
          </a:p>
          <a:p>
            <a:pPr eaLnBrk="1" hangingPunct="1"/>
            <a:r>
              <a:rPr lang="ja-JP" altLang="en-US" dirty="0">
                <a:latin typeface="Arial" panose="020B0604020202020204" pitchFamily="34" charset="0"/>
              </a:rPr>
              <a:t>日本語環境はコンポーネント名。</a:t>
            </a:r>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Activity tab.</a:t>
            </a:r>
          </a:p>
          <a:p>
            <a:pPr eaLnBrk="1" hangingPunct="1"/>
            <a:r>
              <a:rPr lang="en-US" altLang="ja-JP" dirty="0">
                <a:latin typeface="Arial" panose="020B0604020202020204" pitchFamily="34" charset="0"/>
              </a:rPr>
              <a:t>This section describes how to set enabling the specified activity.</a:t>
            </a:r>
          </a:p>
          <a:p>
            <a:pPr eaLnBrk="1" hangingPunct="1"/>
            <a:r>
              <a:rPr lang="en-US" altLang="ja-JP" dirty="0">
                <a:latin typeface="Arial" panose="020B0604020202020204" pitchFamily="34" charset="0"/>
              </a:rPr>
              <a:t>At first, </a:t>
            </a:r>
            <a:r>
              <a:rPr kumimoji="1" lang="en-US" altLang="ja-JP" dirty="0">
                <a:solidFill>
                  <a:schemeClr val="tx1"/>
                </a:solidFill>
              </a:rPr>
              <a:t>Select the activity name you want to use or not use.</a:t>
            </a:r>
          </a:p>
          <a:p>
            <a:pPr eaLnBrk="1" hangingPunct="1"/>
            <a:r>
              <a:rPr kumimoji="1" lang="en-US" altLang="ja-JP" dirty="0">
                <a:solidFill>
                  <a:schemeClr val="tx1"/>
                </a:solidFill>
                <a:latin typeface="Arial" panose="020B0604020202020204" pitchFamily="34" charset="0"/>
              </a:rPr>
              <a:t>Second, </a:t>
            </a:r>
            <a:r>
              <a:rPr kumimoji="1" lang="en-US" altLang="ja-JP" dirty="0">
                <a:solidFill>
                  <a:schemeClr val="tx1"/>
                </a:solidFill>
              </a:rPr>
              <a:t>After selecting the activity name, select ON-OFF.</a:t>
            </a:r>
          </a:p>
          <a:p>
            <a:pPr eaLnBrk="1" hangingPunct="1"/>
            <a:r>
              <a:rPr lang="en-US" altLang="ja-JP" dirty="0">
                <a:latin typeface="Arial" panose="020B0604020202020204" pitchFamily="34" charset="0"/>
              </a:rPr>
              <a:t>Enabled activity names have a blue background.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Enable the </a:t>
            </a:r>
            <a:r>
              <a:rPr lang="en-US" altLang="ja-JP" dirty="0" err="1">
                <a:latin typeface="Arial" panose="020B0604020202020204" pitchFamily="34" charset="0"/>
              </a:rPr>
              <a:t>onActivated</a:t>
            </a:r>
            <a:r>
              <a:rPr lang="en-US" altLang="ja-JP" dirty="0">
                <a:latin typeface="Arial" panose="020B0604020202020204" pitchFamily="34" charset="0"/>
              </a:rPr>
              <a:t>, </a:t>
            </a:r>
            <a:r>
              <a:rPr lang="en-US" altLang="ja-JP" dirty="0" err="1">
                <a:latin typeface="Arial" panose="020B0604020202020204" pitchFamily="34" charset="0"/>
              </a:rPr>
              <a:t>onDeactivated</a:t>
            </a:r>
            <a:r>
              <a:rPr lang="en-US" altLang="ja-JP" dirty="0">
                <a:latin typeface="Arial" panose="020B0604020202020204" pitchFamily="34" charset="0"/>
              </a:rPr>
              <a:t>, and </a:t>
            </a:r>
            <a:r>
              <a:rPr lang="en-US" altLang="ja-JP" dirty="0" err="1">
                <a:latin typeface="Arial" panose="020B0604020202020204" pitchFamily="34" charset="0"/>
              </a:rPr>
              <a:t>onExecute</a:t>
            </a:r>
            <a:r>
              <a:rPr lang="en-US" altLang="ja-JP" dirty="0">
                <a:latin typeface="Arial" panose="020B0604020202020204" pitchFamily="34" charset="0"/>
              </a:rPr>
              <a:t> activities.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data port.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port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have any questions, please use Zoom’s chat.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If the problem is not solved by chat, we will provide individual support.</a:t>
            </a:r>
            <a:endParaRPr lang="en-US" altLang="ja-JP" sz="800" kern="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40086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At first, add </a:t>
            </a:r>
            <a:r>
              <a:rPr lang="en-US" altLang="ja-JP" dirty="0" err="1">
                <a:latin typeface="Arial" panose="020B0604020202020204" pitchFamily="34" charset="0"/>
              </a:rPr>
              <a:t>InPort</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Set the port name to "in“.</a:t>
            </a:r>
          </a:p>
          <a:p>
            <a:pPr eaLnBrk="1" hangingPunct="1"/>
            <a:r>
              <a:rPr lang="en-US" altLang="ja-JP" dirty="0">
                <a:latin typeface="Arial" panose="020B0604020202020204" pitchFamily="34" charset="0"/>
              </a:rPr>
              <a:t>Set the data type to RTC::</a:t>
            </a:r>
            <a:r>
              <a:rPr lang="en-US" altLang="ja-JP" dirty="0" err="1">
                <a:latin typeface="Arial" panose="020B0604020202020204" pitchFamily="34" charset="0"/>
              </a:rPr>
              <a:t>TimedShortSeq</a:t>
            </a:r>
            <a:r>
              <a:rPr lang="en-US" altLang="ja-JP" dirty="0">
                <a:latin typeface="Arial" panose="020B0604020202020204" pitchFamily="34" charset="0"/>
              </a:rPr>
              <a:t>.</a:t>
            </a:r>
          </a:p>
          <a:p>
            <a:pPr eaLnBrk="1" hangingPunct="1"/>
            <a:r>
              <a:rPr lang="en-US" altLang="ja-JP" dirty="0">
                <a:latin typeface="Arial" panose="020B0604020202020204" pitchFamily="34" charset="0"/>
              </a:rPr>
              <a:t>Second, add </a:t>
            </a:r>
            <a:r>
              <a:rPr lang="en-US" altLang="ja-JP" dirty="0" err="1">
                <a:latin typeface="Arial" panose="020B0604020202020204" pitchFamily="34" charset="0"/>
              </a:rPr>
              <a:t>OutPort</a:t>
            </a:r>
            <a:r>
              <a:rPr lang="en-US" altLang="ja-JP" dirty="0">
                <a:latin typeface="Arial" panose="020B0604020202020204" pitchFamily="34" charset="0"/>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Set the port name to “out".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Set the data type to RTC::TimedVelocity2D.</a:t>
            </a: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By the way, TimedVelocity2D type is a data type that represents the speed of a mobile robot.</a:t>
            </a:r>
          </a:p>
          <a:p>
            <a:pPr eaLnBrk="1" hangingPunct="1"/>
            <a:r>
              <a:rPr lang="en-US" altLang="ja-JP" dirty="0">
                <a:latin typeface="Arial" panose="020B0604020202020204" pitchFamily="34" charset="0"/>
              </a:rPr>
              <a:t>This data type can be set to translation speed </a:t>
            </a:r>
            <a:r>
              <a:rPr lang="en-US" altLang="ja-JP" dirty="0" err="1">
                <a:latin typeface="Arial" panose="020B0604020202020204" pitchFamily="34" charset="0"/>
              </a:rPr>
              <a:t>vx</a:t>
            </a:r>
            <a:r>
              <a:rPr lang="en-US" altLang="ja-JP" dirty="0">
                <a:latin typeface="Arial" panose="020B0604020202020204" pitchFamily="34" charset="0"/>
              </a:rPr>
              <a:t>, </a:t>
            </a:r>
            <a:r>
              <a:rPr lang="en-US" altLang="ja-JP" dirty="0" err="1">
                <a:latin typeface="Arial" panose="020B0604020202020204" pitchFamily="34" charset="0"/>
              </a:rPr>
              <a:t>vy</a:t>
            </a:r>
            <a:r>
              <a:rPr lang="en-US" altLang="ja-JP" dirty="0">
                <a:latin typeface="Arial" panose="020B0604020202020204" pitchFamily="34" charset="0"/>
              </a:rPr>
              <a:t> and rotation speed </a:t>
            </a:r>
            <a:r>
              <a:rPr lang="en-US" altLang="ja-JP" dirty="0" err="1">
                <a:latin typeface="Arial" panose="020B0604020202020204" pitchFamily="34" charset="0"/>
              </a:rPr>
              <a:t>va.</a:t>
            </a:r>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Data Port tab.</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This section describes the procedure for adding a configuration parameter.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kumimoji="1" lang="en-US" altLang="ja-JP" dirty="0">
                <a:solidFill>
                  <a:schemeClr val="tx1"/>
                </a:solidFill>
                <a:latin typeface="Arial" panose="020B0604020202020204" pitchFamily="34" charset="0"/>
              </a:rPr>
              <a:t>c</a:t>
            </a:r>
            <a:r>
              <a:rPr kumimoji="1" lang="en-US" altLang="ja-JP" dirty="0">
                <a:solidFill>
                  <a:schemeClr val="tx1"/>
                </a:solidFill>
              </a:rPr>
              <a:t>lick the add button.</a:t>
            </a:r>
            <a:endParaRPr kumimoji="1" lang="ja-JP" altLang="en-US"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a:p>
            <a:pPr eaLnBrk="1" hangingPunct="1"/>
            <a:r>
              <a:rPr lang="en-US" altLang="ja-JP" dirty="0" err="1">
                <a:latin typeface="Arial" panose="020B0604020202020204" pitchFamily="34" charset="0"/>
              </a:rPr>
              <a:t>Finaly</a:t>
            </a:r>
            <a:r>
              <a:rPr lang="en-US" altLang="ja-JP" dirty="0">
                <a:latin typeface="Arial" panose="020B0604020202020204" pitchFamily="34" charset="0"/>
              </a:rPr>
              <a:t>, set items such as data type.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these configuration parameters, please.</a:t>
            </a:r>
          </a:p>
          <a:p>
            <a:pPr eaLnBrk="1" hangingPunct="1"/>
            <a:r>
              <a:rPr lang="en-US" altLang="ja-JP" sz="1200" kern="0" dirty="0">
                <a:solidFill>
                  <a:srgbClr val="5F5F5F"/>
                </a:solidFill>
              </a:rPr>
              <a:t>The parameters of </a:t>
            </a:r>
            <a:r>
              <a:rPr lang="en-US" altLang="ja-JP" sz="1200" kern="0" dirty="0" err="1">
                <a:solidFill>
                  <a:srgbClr val="5F5F5F"/>
                </a:solidFill>
              </a:rPr>
              <a:t>speed_x</a:t>
            </a:r>
            <a:r>
              <a:rPr lang="en-US" altLang="ja-JP" sz="1200" kern="0" dirty="0">
                <a:solidFill>
                  <a:srgbClr val="5F5F5F"/>
                </a:solidFill>
              </a:rPr>
              <a:t> are Type is double, Default Value is 0.0, Constraint is -1.5 to 1.5 range, Widget is slider, and Step is 0.01.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speed_r</a:t>
            </a:r>
            <a:r>
              <a:rPr lang="en-US" altLang="ja-JP" sz="1200" kern="0" dirty="0">
                <a:solidFill>
                  <a:srgbClr val="5F5F5F"/>
                </a:solidFill>
              </a:rPr>
              <a:t> are Type is double, Default Value is 0.0, Constraint is -2.0 to 2.0 range, Widget is slider, and Step is 0.01.</a:t>
            </a:r>
          </a:p>
          <a:p>
            <a:pPr eaLnBrk="1" hangingPunct="1"/>
            <a:endParaRPr lang="en-US" altLang="ja-JP" sz="1200" kern="0" dirty="0">
              <a:solidFill>
                <a:srgbClr val="5F5F5F"/>
              </a:solidFill>
            </a:endParaRPr>
          </a:p>
          <a:p>
            <a:pPr eaLnBrk="1" hangingPunct="1"/>
            <a:r>
              <a:rPr lang="en-US" altLang="ja-JP" sz="1200" kern="0" dirty="0">
                <a:solidFill>
                  <a:srgbClr val="5F5F5F"/>
                </a:solidFill>
              </a:rPr>
              <a:t>Type</a:t>
            </a:r>
            <a:r>
              <a:rPr lang="ja-JP" altLang="en-US" sz="1200" kern="0" dirty="0">
                <a:solidFill>
                  <a:srgbClr val="5F5F5F"/>
                </a:solidFill>
              </a:rPr>
              <a:t>：データ型</a:t>
            </a:r>
            <a:endParaRPr lang="en-US" altLang="ja-JP" sz="1200" kern="0" dirty="0">
              <a:solidFill>
                <a:srgbClr val="5F5F5F"/>
              </a:solidFill>
            </a:endParaRPr>
          </a:p>
          <a:p>
            <a:pPr eaLnBrk="1" hangingPunct="1"/>
            <a:r>
              <a:rPr lang="en-US" altLang="ja-JP" sz="1200" kern="0" dirty="0">
                <a:solidFill>
                  <a:srgbClr val="5F5F5F"/>
                </a:solidFill>
              </a:rPr>
              <a:t>Constraint</a:t>
            </a:r>
            <a:r>
              <a:rPr lang="ja-JP" altLang="en-US" sz="1200" kern="0" dirty="0">
                <a:solidFill>
                  <a:srgbClr val="5F5F5F"/>
                </a:solidFill>
              </a:rPr>
              <a:t>：制約条件</a:t>
            </a:r>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z="1200" kern="0" dirty="0">
                <a:solidFill>
                  <a:srgbClr val="5F5F5F"/>
                </a:solidFill>
              </a:rPr>
              <a:t>Add configuration parameters of </a:t>
            </a:r>
            <a:r>
              <a:rPr lang="en-US" altLang="ja-JP" sz="1200" kern="0" dirty="0" err="1">
                <a:solidFill>
                  <a:srgbClr val="5F5F5F"/>
                </a:solidFill>
              </a:rPr>
              <a:t>stop_d</a:t>
            </a:r>
            <a:r>
              <a:rPr lang="en-US" altLang="ja-JP" sz="1200" kern="0" dirty="0">
                <a:solidFill>
                  <a:srgbClr val="5F5F5F"/>
                </a:solidFill>
              </a:rPr>
              <a:t>, please.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The parameters of </a:t>
            </a:r>
            <a:r>
              <a:rPr lang="en-US" altLang="ja-JP" sz="1200" kern="0" dirty="0" err="1">
                <a:solidFill>
                  <a:srgbClr val="5F5F5F"/>
                </a:solidFill>
              </a:rPr>
              <a:t>stop_d</a:t>
            </a:r>
            <a:r>
              <a:rPr lang="en-US" altLang="ja-JP" sz="1200" kern="0" dirty="0">
                <a:solidFill>
                  <a:srgbClr val="5F5F5F"/>
                </a:solidFill>
              </a:rPr>
              <a:t> are Type is int, Default Value is 0.0, Constraint is -1.5 to 1.5 range, Widget is slider, and Step is 0.01.</a:t>
            </a:r>
          </a:p>
          <a:p>
            <a:pPr eaLnBrk="1" hangingPunct="1"/>
            <a:endParaRPr lang="en-US" altLang="ja-JP" sz="1200" kern="0" dirty="0">
              <a:solidFill>
                <a:srgbClr val="5F5F5F"/>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Please, open the following WEB page.</a:t>
            </a:r>
          </a:p>
          <a:p>
            <a:pPr eaLnBrk="1" hangingPunct="1"/>
            <a:r>
              <a:rPr lang="en-US" altLang="ja-JP" dirty="0">
                <a:latin typeface="Arial" panose="020B0604020202020204" pitchFamily="34" charset="0"/>
              </a:rPr>
              <a:t>Send the URL in chat.</a:t>
            </a:r>
          </a:p>
        </p:txBody>
      </p:sp>
    </p:spTree>
    <p:extLst>
      <p:ext uri="{BB962C8B-B14F-4D97-AF65-F5344CB8AC3E}">
        <p14:creationId xmlns:p14="http://schemas.microsoft.com/office/powerpoint/2010/main" val="16735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select the </a:t>
            </a:r>
            <a:r>
              <a:rPr kumimoji="1" lang="en-US" altLang="ja-JP" sz="1200" dirty="0">
                <a:solidFill>
                  <a:schemeClr val="tx1"/>
                </a:solidFill>
              </a:rPr>
              <a:t>Language and Environment</a:t>
            </a:r>
            <a:r>
              <a:rPr kumimoji="1" lang="ja-JP" altLang="en-US" sz="1200" dirty="0">
                <a:solidFill>
                  <a:schemeClr val="tx1"/>
                </a:solidFill>
              </a:rPr>
              <a:t> </a:t>
            </a:r>
            <a:r>
              <a:rPr lang="en-US" altLang="ja-JP" dirty="0">
                <a:latin typeface="Arial" panose="020B0604020202020204" pitchFamily="34" charset="0"/>
              </a:rPr>
              <a:t>tab.</a:t>
            </a:r>
          </a:p>
          <a:p>
            <a:pPr eaLnBrk="1" hangingPunct="1"/>
            <a:r>
              <a:rPr lang="en-US" altLang="ja-JP" dirty="0">
                <a:latin typeface="Arial" panose="020B0604020202020204" pitchFamily="34" charset="0"/>
              </a:rPr>
              <a:t>Set the language to C ++, Please.</a:t>
            </a:r>
          </a:p>
          <a:p>
            <a:pPr eaLnBrk="1" hangingPunct="1"/>
            <a:r>
              <a:rPr lang="ja-JP" altLang="en-US" dirty="0">
                <a:latin typeface="Arial" panose="020B0604020202020204" pitchFamily="34" charset="0"/>
              </a:rPr>
              <a:t>日本語環境：言語・環境</a:t>
            </a:r>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let's generate </a:t>
            </a:r>
            <a:r>
              <a:rPr lang="en-US" altLang="ja-JP" dirty="0" err="1">
                <a:latin typeface="Arial" panose="020B0604020202020204" pitchFamily="34" charset="0"/>
              </a:rPr>
              <a:t>skelton</a:t>
            </a:r>
            <a:r>
              <a:rPr lang="en-US" altLang="ja-JP" dirty="0">
                <a:latin typeface="Arial" panose="020B0604020202020204" pitchFamily="34" charset="0"/>
              </a:rPr>
              <a:t>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Select the Basic tab</a:t>
            </a:r>
            <a:r>
              <a:rPr kumimoji="1" lang="en-US" altLang="ja-JP" sz="1200" dirty="0">
                <a:solidFill>
                  <a:schemeClr val="tx1"/>
                </a:solidFill>
                <a:latin typeface="Arial" panose="020B0604020202020204" pitchFamily="34" charset="0"/>
              </a:rPr>
              <a:t> and c</a:t>
            </a:r>
            <a:r>
              <a:rPr kumimoji="1" lang="en-US" altLang="ja-JP" sz="1200" dirty="0">
                <a:solidFill>
                  <a:schemeClr val="tx1"/>
                </a:solidFill>
              </a:rPr>
              <a:t>lick the code generation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Please, Check the generated file.</a:t>
            </a:r>
            <a:endParaRPr lang="en-US" altLang="ja-JP" dirty="0">
              <a:latin typeface="Arial" panose="020B0604020202020204" pitchFamily="34" charset="0"/>
            </a:endParaRPr>
          </a:p>
          <a:p>
            <a:pPr eaLnBrk="1" hangingPunct="1"/>
            <a:r>
              <a:rPr lang="ja-JP" altLang="en-US" dirty="0">
                <a:latin typeface="Arial" panose="020B0604020202020204" pitchFamily="34" charset="0"/>
              </a:rPr>
              <a:t>日本語環境：コード生成ボタン</a:t>
            </a:r>
            <a:endParaRPr lang="en-US" altLang="ja-JP" dirty="0">
              <a:latin typeface="Arial" panose="020B0604020202020204" pitchFamily="34" charset="0"/>
            </a:endParaRPr>
          </a:p>
          <a:p>
            <a:pPr eaLnBrk="1" hangingPunct="1"/>
            <a:r>
              <a:rPr lang="en-US" altLang="ja-JP" dirty="0">
                <a:latin typeface="Arial" panose="020B0604020202020204" pitchFamily="34" charset="0"/>
              </a:rPr>
              <a:t>Show In</a:t>
            </a:r>
            <a:r>
              <a:rPr lang="ja-JP" altLang="en-US" dirty="0">
                <a:latin typeface="Arial" panose="020B0604020202020204" pitchFamily="34" charset="0"/>
              </a:rPr>
              <a:t>：表示方法</a:t>
            </a:r>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chapter, I will explain how to edit and build the source code.</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32</a:t>
            </a:fld>
            <a:endParaRPr lang="en-US" altLang="ja-JP"/>
          </a:p>
        </p:txBody>
      </p:sp>
    </p:spTree>
    <p:extLst>
      <p:ext uri="{BB962C8B-B14F-4D97-AF65-F5344CB8AC3E}">
        <p14:creationId xmlns:p14="http://schemas.microsoft.com/office/powerpoint/2010/main" val="3960013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up to the build execution.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first, </a:t>
            </a:r>
            <a:r>
              <a:rPr lang="en-US" altLang="ja-JP" sz="1200" dirty="0">
                <a:solidFill>
                  <a:srgbClr val="5F5F5F"/>
                </a:solidFill>
                <a:latin typeface="Arial" panose="020B0604020202020204" pitchFamily="34" charset="0"/>
              </a:rPr>
              <a:t>g</a:t>
            </a:r>
            <a:r>
              <a:rPr lang="en-US" altLang="ja-JP" sz="1200" dirty="0">
                <a:solidFill>
                  <a:srgbClr val="5F5F5F"/>
                </a:solidFill>
              </a:rPr>
              <a:t>enerate various files required for build by </a:t>
            </a:r>
            <a:r>
              <a:rPr lang="en-US" altLang="ja-JP" sz="1200" dirty="0" err="1">
                <a:solidFill>
                  <a:srgbClr val="5F5F5F"/>
                </a:solidFill>
              </a:rPr>
              <a:t>CMake</a:t>
            </a:r>
            <a:r>
              <a:rPr lang="en-US" altLang="ja-JP" sz="1200" dirty="0">
                <a:solidFill>
                  <a:srgbClr val="5F5F5F"/>
                </a:solidFill>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Second, edit source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err="1">
                <a:solidFill>
                  <a:srgbClr val="5F5F5F"/>
                </a:solidFill>
              </a:rPr>
              <a:t>Finaly</a:t>
            </a:r>
            <a:r>
              <a:rPr lang="en-US" altLang="ja-JP" sz="1200" dirty="0">
                <a:solidFill>
                  <a:srgbClr val="5F5F5F"/>
                </a:solidFill>
              </a:rPr>
              <a:t>, run the build.</a:t>
            </a:r>
            <a:endParaRPr lang="en-US" altLang="ja-JP" sz="900" dirty="0">
              <a:solidFill>
                <a:srgbClr val="5F5F5F"/>
              </a:solidFill>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Start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If you are using Ubuntu, type "</a:t>
            </a:r>
            <a:r>
              <a:rPr lang="en-US" altLang="ja-JP" dirty="0" err="1">
                <a:latin typeface="Arial" panose="020B0604020202020204" pitchFamily="34" charset="0"/>
              </a:rPr>
              <a:t>cmake-gui</a:t>
            </a:r>
            <a:r>
              <a:rPr lang="en-US" altLang="ja-JP" dirty="0">
                <a:latin typeface="Arial" panose="020B0604020202020204" pitchFamily="34" charset="0"/>
              </a:rPr>
              <a:t>".</a:t>
            </a:r>
          </a:p>
        </p:txBody>
      </p:sp>
    </p:spTree>
    <p:extLst>
      <p:ext uri="{BB962C8B-B14F-4D97-AF65-F5344CB8AC3E}">
        <p14:creationId xmlns:p14="http://schemas.microsoft.com/office/powerpoint/2010/main" val="409591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258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you are using Windows 10, search for </a:t>
            </a:r>
            <a:r>
              <a:rPr lang="en-US" altLang="ja-JP" dirty="0" err="1">
                <a:latin typeface="Arial" panose="020B0604020202020204" pitchFamily="34" charset="0"/>
              </a:rPr>
              <a:t>cmake</a:t>
            </a:r>
            <a:r>
              <a:rPr lang="en-US" altLang="ja-JP" dirty="0">
                <a:latin typeface="Arial" panose="020B0604020202020204" pitchFamily="34" charset="0"/>
              </a:rPr>
              <a:t>, please.</a:t>
            </a:r>
          </a:p>
        </p:txBody>
      </p:sp>
    </p:spTree>
    <p:extLst>
      <p:ext uri="{BB962C8B-B14F-4D97-AF65-F5344CB8AC3E}">
        <p14:creationId xmlns:p14="http://schemas.microsoft.com/office/powerpoint/2010/main" val="267901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Drag and drop CMakeLists.txt onto </a:t>
            </a:r>
            <a:r>
              <a:rPr lang="en-US" altLang="ja-JP" dirty="0" err="1">
                <a:latin typeface="Arial" panose="020B0604020202020204" pitchFamily="34" charset="0"/>
              </a:rPr>
              <a:t>cmake-gui</a:t>
            </a:r>
            <a:r>
              <a:rPr lang="en-US" altLang="ja-JP" dirty="0">
                <a:latin typeface="Arial" panose="020B0604020202020204" pitchFamily="34" charset="0"/>
              </a:rPr>
              <a:t>, please.</a:t>
            </a:r>
          </a:p>
          <a:p>
            <a:pPr eaLnBrk="1" hangingPunct="1"/>
            <a:r>
              <a:rPr lang="en-US" altLang="ja-JP" dirty="0">
                <a:latin typeface="Arial" panose="020B0604020202020204" pitchFamily="34" charset="0"/>
              </a:rPr>
              <a:t>CMakeLists.txt is in the workspace project.</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set the item of "Where to build the binaries".</a:t>
            </a:r>
          </a:p>
          <a:p>
            <a:pPr eaLnBrk="1" hangingPunct="1"/>
            <a:r>
              <a:rPr lang="en-US" altLang="ja-JP" dirty="0">
                <a:latin typeface="Arial" panose="020B0604020202020204" pitchFamily="34" charset="0"/>
              </a:rPr>
              <a:t>"Where to build the binaries" sets the path of "Where is the source code" with "/build" added.</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In this training, Let’s try creating an </a:t>
            </a:r>
            <a:r>
              <a:rPr lang="en-US" altLang="ja-JP" dirty="0" err="1">
                <a:latin typeface="Arial" panose="020B0604020202020204" pitchFamily="34" charset="0"/>
              </a:rPr>
              <a:t>RTComponent</a:t>
            </a:r>
            <a:r>
              <a:rPr lang="en-US" altLang="ja-JP" dirty="0">
                <a:latin typeface="Arial" panose="020B0604020202020204" pitchFamily="34" charset="0"/>
              </a:rPr>
              <a:t> to control a mobile robot on the simulator.</a:t>
            </a:r>
          </a:p>
          <a:p>
            <a:pPr eaLnBrk="1" hangingPunct="1"/>
            <a:r>
              <a:rPr lang="en-US" altLang="ja-JP" dirty="0">
                <a:latin typeface="Arial" panose="020B0604020202020204" pitchFamily="34" charset="0"/>
              </a:rPr>
              <a:t>The Robot Controller Component commands the mobile robot to speed by GUI.</a:t>
            </a:r>
          </a:p>
          <a:p>
            <a:pPr eaLnBrk="1" hangingPunct="1"/>
            <a:r>
              <a:rPr lang="en-US" altLang="ja-JP" dirty="0">
                <a:latin typeface="Arial" panose="020B0604020202020204" pitchFamily="34" charset="0"/>
              </a:rPr>
              <a:t>Also, the mobile robot should stop according to the value of the distance sensor.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Configure button, please.</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setting procedure when </a:t>
            </a:r>
            <a:r>
              <a:rPr lang="en-US" altLang="ja-JP" dirty="0" err="1">
                <a:latin typeface="Arial" panose="020B0604020202020204" pitchFamily="34" charset="0"/>
              </a:rPr>
              <a:t>CMake</a:t>
            </a:r>
            <a:r>
              <a:rPr lang="en-US" altLang="ja-JP" dirty="0">
                <a:latin typeface="Arial" panose="020B0604020202020204" pitchFamily="34" charset="0"/>
              </a:rPr>
              <a:t> is 3.14 or later is as shown in the slide.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If "Configure done" is displayed, it is successful.</a:t>
            </a:r>
          </a:p>
          <a:p>
            <a:pPr eaLnBrk="1" hangingPunct="1"/>
            <a:r>
              <a:rPr lang="en-US" altLang="ja-JP" dirty="0">
                <a:latin typeface="Arial" panose="020B0604020202020204" pitchFamily="34" charset="0"/>
              </a:rPr>
              <a:t>If you get an error, please use chat.</a:t>
            </a:r>
          </a:p>
        </p:txBody>
      </p:sp>
    </p:spTree>
    <p:extLst>
      <p:ext uri="{BB962C8B-B14F-4D97-AF65-F5344CB8AC3E}">
        <p14:creationId xmlns:p14="http://schemas.microsoft.com/office/powerpoint/2010/main" val="2585242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solidFill>
                  <a:schemeClr val="tx1"/>
                </a:solidFill>
              </a:rPr>
              <a:t>Click the </a:t>
            </a:r>
            <a:r>
              <a:rPr lang="en-US" altLang="ja-JP" dirty="0" err="1">
                <a:solidFill>
                  <a:schemeClr val="tx1"/>
                </a:solidFill>
              </a:rPr>
              <a:t>Genarate</a:t>
            </a:r>
            <a:r>
              <a:rPr lang="en-US" altLang="ja-JP" dirty="0">
                <a:solidFill>
                  <a:schemeClr val="tx1"/>
                </a:solidFill>
              </a:rPr>
              <a:t> button, please.</a:t>
            </a:r>
          </a:p>
          <a:p>
            <a:pPr eaLnBrk="1" hangingPunct="1"/>
            <a:r>
              <a:rPr lang="en-US" altLang="ja-JP" dirty="0">
                <a:solidFill>
                  <a:schemeClr val="tx1"/>
                </a:solidFill>
              </a:rPr>
              <a:t>If "Generating done" is displayed, it is successful.</a:t>
            </a:r>
          </a:p>
        </p:txBody>
      </p:sp>
    </p:spTree>
    <p:extLst>
      <p:ext uri="{BB962C8B-B14F-4D97-AF65-F5344CB8AC3E}">
        <p14:creationId xmlns:p14="http://schemas.microsoft.com/office/powerpoint/2010/main" val="33863737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Click the "Open Project“ button</a:t>
            </a:r>
            <a:r>
              <a:rPr lang="en-US" altLang="ja-JP" dirty="0">
                <a:solidFill>
                  <a:schemeClr val="tx1"/>
                </a:solidFill>
              </a:rPr>
              <a:t>, please.</a:t>
            </a:r>
          </a:p>
        </p:txBody>
      </p:sp>
    </p:spTree>
    <p:extLst>
      <p:ext uri="{BB962C8B-B14F-4D97-AF65-F5344CB8AC3E}">
        <p14:creationId xmlns:p14="http://schemas.microsoft.com/office/powerpoint/2010/main" val="2606306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Visual Studio will start if you are using Windows, and Code::Blocks will start if you are using Ubuntu.</a:t>
            </a:r>
          </a:p>
        </p:txBody>
      </p:sp>
    </p:spTree>
    <p:extLst>
      <p:ext uri="{BB962C8B-B14F-4D97-AF65-F5344CB8AC3E}">
        <p14:creationId xmlns:p14="http://schemas.microsoft.com/office/powerpoint/2010/main" val="3852554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a:t>
            </a:r>
            <a:r>
              <a:rPr lang="en-US" altLang="ja-JP" sz="1200" dirty="0" err="1">
                <a:solidFill>
                  <a:schemeClr val="tx1"/>
                </a:solidFill>
              </a:rPr>
              <a:t>RobotController.h</a:t>
            </a:r>
            <a:r>
              <a:rPr lang="en-US" altLang="ja-JP" sz="1200" dirty="0">
                <a:solidFill>
                  <a:schemeClr val="tx1"/>
                </a:solidFill>
              </a:rPr>
              <a:t>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817046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err="1">
                <a:solidFill>
                  <a:srgbClr val="5F5F5F"/>
                </a:solidFill>
              </a:rPr>
              <a:t>RobotController.h</a:t>
            </a:r>
            <a:r>
              <a:rPr lang="en-US" altLang="ja-JP" sz="1200" kern="0" dirty="0">
                <a:solidFill>
                  <a:srgbClr val="5F5F5F"/>
                </a:solidFill>
              </a:rPr>
              <a:t>.</a:t>
            </a:r>
            <a:endParaRPr lang="en-US" altLang="ja-JP" dirty="0">
              <a:latin typeface="Arial" panose="020B0604020202020204" pitchFamily="34" charset="0"/>
            </a:endParaRPr>
          </a:p>
          <a:p>
            <a:pPr eaLnBrk="1" hangingPunct="1"/>
            <a:r>
              <a:rPr lang="en-US" altLang="ja-JP" dirty="0">
                <a:latin typeface="Arial" panose="020B0604020202020204" pitchFamily="34" charset="0"/>
              </a:rPr>
              <a:t>Declare a variable to store the sensor value.</a:t>
            </a:r>
          </a:p>
        </p:txBody>
      </p:sp>
    </p:spTree>
    <p:extLst>
      <p:ext uri="{BB962C8B-B14F-4D97-AF65-F5344CB8AC3E}">
        <p14:creationId xmlns:p14="http://schemas.microsoft.com/office/powerpoint/2010/main" val="336270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rPr>
              <a:t>Raspberry Pi Mouse is an two-wheel drive mobile robot sold by RT.</a:t>
            </a:r>
          </a:p>
          <a:p>
            <a:pPr eaLnBrk="1" hangingPunct="1"/>
            <a:r>
              <a:rPr lang="en-US" altLang="ja-JP" dirty="0">
                <a:latin typeface="Arial" panose="020B0604020202020204" pitchFamily="34" charset="0"/>
              </a:rPr>
              <a:t>Raspberry Pi mouse has four distance sensors on the front.</a:t>
            </a:r>
          </a:p>
        </p:txBody>
      </p:sp>
    </p:spTree>
    <p:extLst>
      <p:ext uri="{BB962C8B-B14F-4D97-AF65-F5344CB8AC3E}">
        <p14:creationId xmlns:p14="http://schemas.microsoft.com/office/powerpoint/2010/main" val="4086476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Open RobotController.cpp from Solution Explorer</a:t>
            </a:r>
            <a:r>
              <a:rPr lang="en-US" altLang="ja-JP" sz="1200" dirty="0">
                <a:solidFill>
                  <a:schemeClr val="tx1"/>
                </a:solidFill>
                <a:latin typeface="Arial" panose="020B0604020202020204" pitchFamily="34" charset="0"/>
              </a:rPr>
              <a:t>, Please.</a:t>
            </a:r>
            <a:endParaRPr lang="en-US" altLang="ja-JP" sz="1200" dirty="0">
              <a:solidFill>
                <a:schemeClr val="tx1"/>
              </a:solidFill>
            </a:endParaRPr>
          </a:p>
        </p:txBody>
      </p:sp>
    </p:spTree>
    <p:extLst>
      <p:ext uri="{BB962C8B-B14F-4D97-AF65-F5344CB8AC3E}">
        <p14:creationId xmlns:p14="http://schemas.microsoft.com/office/powerpoint/2010/main" val="1141280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edit </a:t>
            </a:r>
            <a:r>
              <a:rPr lang="en-US" altLang="ja-JP" sz="1200" kern="0" dirty="0">
                <a:solidFill>
                  <a:srgbClr val="5F5F5F"/>
                </a:solidFill>
              </a:rPr>
              <a:t>RobotController.cpp.</a:t>
            </a:r>
          </a:p>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onActivated</a:t>
            </a:r>
            <a:r>
              <a:rPr lang="en-US" altLang="ja-JP" dirty="0">
                <a:latin typeface="Arial" panose="020B0604020202020204" pitchFamily="34" charset="0"/>
              </a:rPr>
              <a:t> function and </a:t>
            </a:r>
            <a:r>
              <a:rPr lang="en-US" altLang="ja-JP" dirty="0" err="1">
                <a:latin typeface="Arial" panose="020B0604020202020204" pitchFamily="34" charset="0"/>
              </a:rPr>
              <a:t>onDeactivated</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3885411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Edit the </a:t>
            </a:r>
            <a:r>
              <a:rPr lang="en-US" altLang="ja-JP" dirty="0" err="1">
                <a:latin typeface="Arial" panose="020B0604020202020204" pitchFamily="34" charset="0"/>
              </a:rPr>
              <a:t>onExecute</a:t>
            </a:r>
            <a:r>
              <a:rPr lang="en-US" altLang="ja-JP" dirty="0">
                <a:latin typeface="Arial" panose="020B0604020202020204" pitchFamily="34" charset="0"/>
              </a:rPr>
              <a:t> function like this.</a:t>
            </a:r>
          </a:p>
        </p:txBody>
      </p:sp>
    </p:spTree>
    <p:extLst>
      <p:ext uri="{BB962C8B-B14F-4D97-AF65-F5344CB8AC3E}">
        <p14:creationId xmlns:p14="http://schemas.microsoft.com/office/powerpoint/2010/main" val="1924775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for reading data.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At </a:t>
            </a:r>
            <a:r>
              <a:rPr lang="en-US" altLang="ja-JP" dirty="0" err="1">
                <a:latin typeface="Arial" panose="020B0604020202020204" pitchFamily="34" charset="0"/>
              </a:rPr>
              <a:t>fitst</a:t>
            </a:r>
            <a:r>
              <a:rPr lang="en-US" altLang="ja-JP" dirty="0">
                <a:latin typeface="Arial" panose="020B0604020202020204" pitchFamily="34" charset="0"/>
              </a:rPr>
              <a:t>, </a:t>
            </a:r>
            <a:r>
              <a:rPr lang="en-US" altLang="ja-JP" sz="1200" dirty="0">
                <a:solidFill>
                  <a:schemeClr val="tx1"/>
                </a:solidFill>
              </a:rPr>
              <a:t>Check if there is newly written data with the </a:t>
            </a:r>
            <a:r>
              <a:rPr lang="en-US" altLang="ja-JP" sz="1200" dirty="0" err="1">
                <a:solidFill>
                  <a:schemeClr val="tx1"/>
                </a:solidFill>
              </a:rPr>
              <a:t>isNew</a:t>
            </a:r>
            <a:r>
              <a:rPr lang="en-US" altLang="ja-JP" sz="1200" dirty="0">
                <a:solidFill>
                  <a:schemeClr val="tx1"/>
                </a:solidFill>
              </a:rPr>
              <a:t> function</a:t>
            </a:r>
            <a:r>
              <a:rPr lang="en-US" altLang="ja-JP" sz="1200" dirty="0">
                <a:solidFill>
                  <a:schemeClr val="tx1"/>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chemeClr val="tx1"/>
                </a:solidFill>
              </a:rPr>
              <a:t>Second, Read data with read function.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err="1">
                <a:solidFill>
                  <a:schemeClr val="tx1"/>
                </a:solidFill>
              </a:rPr>
              <a:t>Finaly</a:t>
            </a:r>
            <a:r>
              <a:rPr lang="en-US" altLang="ja-JP" sz="1200" dirty="0">
                <a:solidFill>
                  <a:schemeClr val="tx1"/>
                </a:solidFill>
              </a:rPr>
              <a:t>, Data is stored in the variable </a:t>
            </a:r>
            <a:r>
              <a:rPr lang="en-US" altLang="ja-JP" sz="1200" dirty="0" err="1">
                <a:solidFill>
                  <a:schemeClr val="tx1"/>
                </a:solidFill>
              </a:rPr>
              <a:t>m_in</a:t>
            </a:r>
            <a:r>
              <a:rPr lang="en-US" altLang="ja-JP" sz="1200" dirty="0">
                <a:solidFill>
                  <a:schemeClr val="tx1"/>
                </a:solidFill>
              </a:rPr>
              <a:t> when the read function is called.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dirty="0">
              <a:solidFill>
                <a:schemeClr val="tx1"/>
              </a:solidFill>
            </a:endParaRPr>
          </a:p>
        </p:txBody>
      </p:sp>
    </p:spTree>
    <p:extLst>
      <p:ext uri="{BB962C8B-B14F-4D97-AF65-F5344CB8AC3E}">
        <p14:creationId xmlns:p14="http://schemas.microsoft.com/office/powerpoint/2010/main" val="6960312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This section describes the procedure for writing </a:t>
            </a:r>
            <a:r>
              <a:rPr lang="en-US" altLang="ja-JP" dirty="0" err="1">
                <a:latin typeface="Arial" panose="020B0604020202020204" pitchFamily="34" charset="0"/>
              </a:rPr>
              <a:t>data.At</a:t>
            </a:r>
            <a:r>
              <a:rPr lang="en-US" altLang="ja-JP" dirty="0">
                <a:latin typeface="Arial" panose="020B0604020202020204" pitchFamily="34" charset="0"/>
              </a:rPr>
              <a:t> first, </a:t>
            </a:r>
            <a:r>
              <a:rPr lang="en-US" altLang="ja-JP" sz="1200" dirty="0">
                <a:solidFill>
                  <a:schemeClr val="tx1"/>
                </a:solidFill>
              </a:rPr>
              <a:t>Store data in the variable </a:t>
            </a:r>
            <a:r>
              <a:rPr lang="en-US" altLang="ja-JP" sz="1200" dirty="0" err="1">
                <a:solidFill>
                  <a:schemeClr val="tx1"/>
                </a:solidFill>
              </a:rPr>
              <a:t>m_out</a:t>
            </a:r>
            <a:r>
              <a:rPr lang="en-US" altLang="ja-JP" sz="1200" dirty="0">
                <a:solidFill>
                  <a:schemeClr val="tx1"/>
                </a:solidFill>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Next, </a:t>
            </a:r>
            <a:r>
              <a:rPr lang="en-US" altLang="ja-JP" sz="1200" dirty="0">
                <a:solidFill>
                  <a:schemeClr val="tx1"/>
                </a:solidFill>
              </a:rPr>
              <a:t>Write data with write function.</a:t>
            </a:r>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Compile the source code.</a:t>
            </a: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Now let's talk about the </a:t>
            </a:r>
            <a:r>
              <a:rPr lang="en-US" altLang="ja-JP" kern="0" dirty="0">
                <a:solidFill>
                  <a:srgbClr val="5F5F5F"/>
                </a:solidFill>
              </a:rPr>
              <a:t>System construction </a:t>
            </a:r>
            <a:r>
              <a:rPr lang="en-US" altLang="ja-JP" kern="0">
                <a:solidFill>
                  <a:srgbClr val="5F5F5F"/>
                </a:solidFill>
              </a:rPr>
              <a:t>support tool</a:t>
            </a:r>
            <a:r>
              <a:rPr kumimoji="1" lang="en-US" altLang="ja-JP"/>
              <a:t> </a:t>
            </a:r>
            <a:r>
              <a:rPr kumimoji="1" lang="en-US" altLang="ja-JP" dirty="0"/>
              <a:t>RTC System Editor.</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56</a:t>
            </a:fld>
            <a:endParaRPr lang="en-US" altLang="ja-JP"/>
          </a:p>
        </p:txBody>
      </p:sp>
    </p:spTree>
    <p:extLst>
      <p:ext uri="{BB962C8B-B14F-4D97-AF65-F5344CB8AC3E}">
        <p14:creationId xmlns:p14="http://schemas.microsoft.com/office/powerpoint/2010/main" val="541393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RT System Editor is </a:t>
            </a:r>
            <a:r>
              <a:rPr lang="en-US" altLang="ja-JP" sz="1200" dirty="0">
                <a:solidFill>
                  <a:srgbClr val="5F5F5F"/>
                </a:solidFill>
              </a:rPr>
              <a:t>Tool for operating RTC with GUI</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rPr>
              <a:t>You can connect data ports and activate the RTC on the GUI.</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Then click the "Open Perspective" button.</a:t>
            </a:r>
          </a:p>
          <a:p>
            <a:pPr eaLnBrk="1" hangingPunct="1"/>
            <a:r>
              <a:rPr lang="en-US" altLang="ja-JP" dirty="0">
                <a:latin typeface="Arial" panose="020B0604020202020204" pitchFamily="34" charset="0"/>
              </a:rPr>
              <a:t>When the "Open Perspective" screen is displayed, select "</a:t>
            </a:r>
            <a:r>
              <a:rPr lang="en-US" altLang="ja-JP" dirty="0" err="1">
                <a:latin typeface="Arial" panose="020B0604020202020204" pitchFamily="34" charset="0"/>
              </a:rPr>
              <a:t>RTSystemEditor</a:t>
            </a:r>
            <a:r>
              <a:rPr lang="en-US" altLang="ja-JP" dirty="0">
                <a:latin typeface="Arial" panose="020B0604020202020204" pitchFamily="34" charset="0"/>
              </a:rPr>
              <a:t>" and click the Open button.</a:t>
            </a:r>
          </a:p>
          <a:p>
            <a:pPr eaLnBrk="1" hangingPunct="1"/>
            <a:r>
              <a:rPr lang="ja-JP" altLang="en-US" dirty="0">
                <a:latin typeface="Arial" panose="020B0604020202020204" pitchFamily="34" charset="0"/>
              </a:rPr>
              <a:t>日本語環境の場合は開くボタンを押す。</a:t>
            </a:r>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screen configuration of RT System Editor is like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The procedure of the training is like this.</a:t>
            </a:r>
          </a:p>
          <a:p>
            <a:pPr eaLnBrk="1" hangingPunct="1"/>
            <a:r>
              <a:rPr lang="en-US" altLang="ja-JP" dirty="0">
                <a:latin typeface="Arial" panose="020B0604020202020204" pitchFamily="34" charset="0"/>
              </a:rPr>
              <a:t>First, use RTC Builder to generate a source code template.</a:t>
            </a:r>
          </a:p>
          <a:p>
            <a:pPr eaLnBrk="1" hangingPunct="1"/>
            <a:r>
              <a:rPr lang="en-US" altLang="ja-JP" dirty="0">
                <a:latin typeface="Arial" panose="020B0604020202020204" pitchFamily="34" charset="0"/>
              </a:rPr>
              <a:t>Second, edit the source code and build.</a:t>
            </a:r>
          </a:p>
          <a:p>
            <a:pPr eaLnBrk="1" hangingPunct="1"/>
            <a:r>
              <a:rPr lang="en-US" altLang="ja-JP" dirty="0">
                <a:latin typeface="Arial" panose="020B0604020202020204" pitchFamily="34" charset="0"/>
              </a:rPr>
              <a:t>Finally, use </a:t>
            </a:r>
            <a:r>
              <a:rPr lang="en-US" altLang="ja-JP" dirty="0" err="1">
                <a:latin typeface="Arial" panose="020B0604020202020204" pitchFamily="34" charset="0"/>
              </a:rPr>
              <a:t>RTSystemEditor</a:t>
            </a:r>
            <a:r>
              <a:rPr lang="en-US" altLang="ja-JP" dirty="0">
                <a:latin typeface="Arial" panose="020B0604020202020204" pitchFamily="34" charset="0"/>
              </a:rPr>
              <a:t> to build the RT system and check its operation.</a:t>
            </a:r>
          </a:p>
        </p:txBody>
      </p:sp>
    </p:spTree>
    <p:extLst>
      <p:ext uri="{BB962C8B-B14F-4D97-AF65-F5344CB8AC3E}">
        <p14:creationId xmlns:p14="http://schemas.microsoft.com/office/powerpoint/2010/main" val="39913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checking the operation of the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eaLnBrk="1" hangingPunct="1"/>
            <a:r>
              <a:rPr lang="en-US" altLang="ja-JP" dirty="0">
                <a:latin typeface="Arial" panose="020B0604020202020204" pitchFamily="34" charset="0"/>
              </a:rPr>
              <a:t>At First, start the simulator component.</a:t>
            </a:r>
          </a:p>
          <a:p>
            <a:pPr eaLnBrk="1" hangingPunct="1"/>
            <a:r>
              <a:rPr lang="en-US" altLang="ja-JP" dirty="0">
                <a:latin typeface="Arial" panose="020B0604020202020204" pitchFamily="34" charset="0"/>
              </a:rPr>
              <a:t>Second, Start </a:t>
            </a:r>
            <a:r>
              <a:rPr lang="en-US" altLang="ja-JP" dirty="0" err="1">
                <a:latin typeface="Arial" panose="020B0604020202020204" pitchFamily="34" charset="0"/>
              </a:rPr>
              <a:t>RobotController</a:t>
            </a:r>
            <a:r>
              <a:rPr lang="en-US" altLang="ja-JP" dirty="0">
                <a:latin typeface="Arial" panose="020B0604020202020204" pitchFamily="34" charset="0"/>
              </a:rPr>
              <a:t>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Finally, Connect </a:t>
            </a:r>
            <a:r>
              <a:rPr lang="en-US" altLang="ja-JP" sz="1200" kern="0" dirty="0">
                <a:solidFill>
                  <a:srgbClr val="5F5F5F"/>
                </a:solidFill>
              </a:rPr>
              <a:t>Connect the </a:t>
            </a:r>
            <a:r>
              <a:rPr lang="en-US" altLang="ja-JP" sz="1200" kern="0" dirty="0" err="1">
                <a:solidFill>
                  <a:srgbClr val="5F5F5F"/>
                </a:solidFill>
              </a:rPr>
              <a:t>RaspberryPiMouseSimulator</a:t>
            </a:r>
            <a:r>
              <a:rPr lang="en-US" altLang="ja-JP" sz="1200" kern="0" dirty="0">
                <a:solidFill>
                  <a:srgbClr val="5F5F5F"/>
                </a:solidFill>
              </a:rPr>
              <a:t> component and </a:t>
            </a:r>
            <a:r>
              <a:rPr lang="en-US" altLang="ja-JP" sz="1200" kern="0" dirty="0" err="1">
                <a:solidFill>
                  <a:srgbClr val="5F5F5F"/>
                </a:solidFill>
              </a:rPr>
              <a:t>RobotController</a:t>
            </a:r>
            <a:r>
              <a:rPr lang="en-US" altLang="ja-JP" sz="1200" kern="0" dirty="0">
                <a:solidFill>
                  <a:srgbClr val="5F5F5F"/>
                </a:solidFill>
              </a:rPr>
              <a:t> component and execute "All Activate“.</a:t>
            </a:r>
          </a:p>
          <a:p>
            <a:pPr eaLnBrk="1" hangingPunct="1"/>
            <a:endParaRPr lang="en-US" altLang="ja-JP" dirty="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Naming Service is </a:t>
            </a:r>
            <a:r>
              <a:rPr lang="en-US" altLang="ja-JP" sz="1200" dirty="0">
                <a:solidFill>
                  <a:srgbClr val="5F5F5F"/>
                </a:solidFill>
              </a:rPr>
              <a:t>A service that manages objects by name</a:t>
            </a:r>
            <a:r>
              <a:rPr lang="en-US" altLang="ja-JP" sz="120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Please, start Naming Service.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dirty="0">
                <a:solidFill>
                  <a:srgbClr val="5F5F5F"/>
                </a:solidFill>
                <a:latin typeface="Arial" panose="020B0604020202020204" pitchFamily="34" charset="0"/>
              </a:rPr>
              <a:t>At First,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t>
            </a:r>
            <a:r>
              <a:rPr kumimoji="1" lang="en-US" altLang="ja-JP" sz="1200" dirty="0" err="1">
                <a:solidFill>
                  <a:schemeClr val="tx1"/>
                </a:solidFill>
              </a:rPr>
              <a:t>Start_NameService</a:t>
            </a:r>
            <a:r>
              <a:rPr kumimoji="1" lang="en-US" altLang="ja-JP" sz="1200" dirty="0">
                <a:solidFill>
                  <a:schemeClr val="tx1"/>
                </a:solidFill>
              </a:rPr>
              <a:t>"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"localhost" is added to the left view, it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dirty="0">
              <a:solidFill>
                <a:srgbClr val="5F5F5F"/>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start </a:t>
            </a:r>
            <a:r>
              <a:rPr lang="en-US" altLang="ja-JP" sz="1200" kern="0" dirty="0" err="1">
                <a:solidFill>
                  <a:srgbClr val="5F5F5F"/>
                </a:solidFill>
              </a:rPr>
              <a:t>RaspberryPiMouseSimulator</a:t>
            </a:r>
            <a:r>
              <a:rPr lang="ja-JP" altLang="en-US" sz="1200" kern="0" dirty="0">
                <a:solidFill>
                  <a:srgbClr val="5F5F5F"/>
                </a:solidFill>
              </a:rPr>
              <a:t> </a:t>
            </a:r>
            <a:r>
              <a:rPr lang="en-US" altLang="ja-JP" sz="1200" kern="0" dirty="0">
                <a:solidFill>
                  <a:srgbClr val="5F5F5F"/>
                </a:solidFill>
              </a:rPr>
              <a:t>Component.</a:t>
            </a:r>
          </a:p>
          <a:p>
            <a:pPr eaLnBrk="1" hangingPunct="1"/>
            <a:r>
              <a:rPr lang="en-US" altLang="ja-JP" dirty="0">
                <a:latin typeface="Arial" panose="020B0604020202020204" pitchFamily="34" charset="0"/>
              </a:rPr>
              <a:t>RaspberryPiMouseSimulatorComp.exe is in the ZIP file.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Double-click "RaspberryPiMouseSimulatorComp.exe“</a:t>
            </a:r>
            <a:r>
              <a:rPr lang="en-US" altLang="ja-JP" sz="1200" kern="0" dirty="0">
                <a:solidFill>
                  <a:srgbClr val="5F5F5F"/>
                </a:solidFill>
                <a:latin typeface="Arial" panose="020B0604020202020204"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If you are using Ubuntu, enter these commands.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Next, start Robot Controller Component.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sz="1200" kern="0" dirty="0">
                <a:solidFill>
                  <a:srgbClr val="5F5F5F"/>
                </a:solidFill>
                <a:latin typeface="Arial" panose="020B0604020202020204" pitchFamily="34" charset="0"/>
              </a:rPr>
              <a:t>Please, execute RobotControllerCOmpo.exe.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ja-JP" sz="1200" kern="0" dirty="0">
              <a:solidFill>
                <a:srgbClr val="5F5F5F"/>
              </a:solidFill>
            </a:endParaRPr>
          </a:p>
        </p:txBody>
      </p:sp>
    </p:spTree>
    <p:extLst>
      <p:ext uri="{BB962C8B-B14F-4D97-AF65-F5344CB8AC3E}">
        <p14:creationId xmlns:p14="http://schemas.microsoft.com/office/powerpoint/2010/main" val="3536107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connect the data port and check the operation.</a:t>
            </a:r>
          </a:p>
          <a:p>
            <a:pPr eaLnBrk="1" hangingPunct="1"/>
            <a:r>
              <a:rPr lang="en-US" altLang="ja-JP" dirty="0">
                <a:latin typeface="Arial" panose="020B0604020202020204" pitchFamily="34" charset="0"/>
              </a:rPr>
              <a:t>Please, click this button to open the system diagram.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RaspberryPiouseSimulator0.rtc and RobotController0.rtc from the name service view on the left to the System Diagram.</a:t>
            </a:r>
            <a:endParaRPr kumimoji="1" lang="ja-JP" altLang="en-US" sz="1200" dirty="0">
              <a:solidFill>
                <a:schemeClr val="tx1"/>
              </a:solidFill>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rPr>
              <a:t>Drag and drop "out" of RobotController0 to "</a:t>
            </a:r>
            <a:r>
              <a:rPr kumimoji="1" lang="en-US" altLang="ja-JP" sz="1200" dirty="0" err="1">
                <a:solidFill>
                  <a:schemeClr val="tx1"/>
                </a:solidFill>
              </a:rPr>
              <a:t>target_velocity_in</a:t>
            </a:r>
            <a:r>
              <a:rPr kumimoji="1" lang="en-US" altLang="ja-JP" sz="1200" dirty="0">
                <a:solidFill>
                  <a:schemeClr val="tx1"/>
                </a:solidFill>
              </a:rPr>
              <a:t>" of RaspberryPiMouseSimulator0.</a:t>
            </a:r>
            <a:endParaRPr kumimoji="1" lang="ja-JP" altLang="en-US" sz="1200" dirty="0">
              <a:solidFill>
                <a:schemeClr val="tx1"/>
              </a:solidFill>
            </a:endParaRPr>
          </a:p>
          <a:p>
            <a:pPr eaLnBrk="1" hangingPunct="1"/>
            <a:r>
              <a:rPr lang="en-US" altLang="ja-JP" dirty="0">
                <a:latin typeface="Arial" panose="020B0604020202020204" pitchFamily="34" charset="0"/>
              </a:rPr>
              <a:t>Click the OK button on the Connector Profile screen, please.</a:t>
            </a:r>
          </a:p>
          <a:p>
            <a:pPr eaLnBrk="1" hangingPunct="1"/>
            <a:r>
              <a:rPr lang="en-US" altLang="ja-JP" dirty="0">
                <a:latin typeface="Arial" panose="020B0604020202020204" pitchFamily="34" charset="0"/>
              </a:rPr>
              <a:t>When the ports are connected, a line appears between the ports.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onnect "</a:t>
            </a:r>
            <a:r>
              <a:rPr kumimoji="1" lang="en-US" altLang="ja-JP" sz="1200" dirty="0" err="1">
                <a:solidFill>
                  <a:schemeClr val="tx1"/>
                </a:solidFill>
              </a:rPr>
              <a:t>ir_sensor_out</a:t>
            </a:r>
            <a:r>
              <a:rPr kumimoji="1" lang="en-US" altLang="ja-JP" sz="1200" dirty="0">
                <a:solidFill>
                  <a:schemeClr val="tx1"/>
                </a:solidFill>
              </a:rPr>
              <a:t>" of RaspberryPiSimulator0 and "in" of RobotController0.</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ja-JP" altLang="en-US" sz="1200" dirty="0">
              <a:solidFill>
                <a:schemeClr val="tx1"/>
              </a:solidFill>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From now on, let’s try activating the RTC.</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kumimoji="1" lang="en-US" altLang="ja-JP" sz="1200" dirty="0">
                <a:solidFill>
                  <a:schemeClr val="tx1"/>
                </a:solidFill>
                <a:latin typeface="Arial" panose="020B0604020202020204" pitchFamily="34" charset="0"/>
              </a:rPr>
              <a:t>c</a:t>
            </a:r>
            <a:r>
              <a:rPr kumimoji="1" lang="en-US" altLang="ja-JP" sz="1200" dirty="0">
                <a:solidFill>
                  <a:schemeClr val="tx1"/>
                </a:solidFill>
              </a:rPr>
              <a:t>lick the Activate Systems button.</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RTC changes green, activation is successful.</a:t>
            </a:r>
            <a:endParaRPr kumimoji="1" lang="ja-JP" altLang="en-US" sz="1200" dirty="0">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altLang="ja-JP" sz="1200" dirty="0">
                <a:solidFill>
                  <a:schemeClr val="tx1"/>
                </a:solidFill>
              </a:rPr>
              <a:t>If the button does not appear, restart </a:t>
            </a:r>
            <a:r>
              <a:rPr kumimoji="1" lang="en-US" altLang="ja-JP" sz="1200" dirty="0" err="1">
                <a:solidFill>
                  <a:schemeClr val="tx1"/>
                </a:solidFill>
              </a:rPr>
              <a:t>OpenRTP</a:t>
            </a:r>
            <a:r>
              <a:rPr kumimoji="1" lang="en-US" altLang="ja-JP" sz="1200" dirty="0">
                <a:solidFill>
                  <a:schemeClr val="tx1"/>
                </a:solidFill>
              </a:rPr>
              <a:t>.</a:t>
            </a:r>
            <a:endParaRPr kumimoji="1" lang="ja-JP" altLang="en-US" sz="1200" dirty="0">
              <a:solidFill>
                <a:schemeClr val="tx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Let's change the configuration parameters from the </a:t>
            </a:r>
            <a:r>
              <a:rPr lang="en-US" altLang="ja-JP" dirty="0" err="1">
                <a:latin typeface="Arial" panose="020B0604020202020204" pitchFamily="34" charset="0"/>
              </a:rPr>
              <a:t>RTSystemEditor</a:t>
            </a:r>
            <a:r>
              <a:rPr lang="en-US" altLang="ja-JP" dirty="0">
                <a:latin typeface="Arial" panose="020B0604020202020204" pitchFamily="34" charset="0"/>
              </a:rPr>
              <a:t>.</a:t>
            </a:r>
          </a:p>
          <a:p>
            <a:pPr eaLnBrk="1" hangingPunct="1"/>
            <a:r>
              <a:rPr lang="en-US" altLang="ja-JP" dirty="0">
                <a:latin typeface="Arial" panose="020B0604020202020204" pitchFamily="34" charset="0"/>
              </a:rPr>
              <a:t>At first, click RobotController0.</a:t>
            </a:r>
          </a:p>
          <a:p>
            <a:pPr eaLnBrk="1" hangingPunct="1"/>
            <a:r>
              <a:rPr lang="en-US" altLang="ja-JP" dirty="0">
                <a:latin typeface="Arial" panose="020B0604020202020204" pitchFamily="34" charset="0"/>
              </a:rPr>
              <a:t>Second, click the edit button.</a:t>
            </a:r>
          </a:p>
          <a:p>
            <a:pPr eaLnBrk="1" hangingPunct="1"/>
            <a:r>
              <a:rPr lang="en-US" altLang="ja-JP" dirty="0">
                <a:latin typeface="Arial" panose="020B0604020202020204" pitchFamily="34" charset="0"/>
              </a:rPr>
              <a:t>Finally, Operate with the slider.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Please, </a:t>
            </a:r>
            <a:r>
              <a:rPr lang="en-US" altLang="ja-JP" sz="1200" kern="0" dirty="0">
                <a:solidFill>
                  <a:srgbClr val="5F5F5F"/>
                </a:solidFill>
              </a:rPr>
              <a:t>Please check the operation.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dirty="0">
                <a:latin typeface="Arial" panose="020B0604020202020204" pitchFamily="34" charset="0"/>
              </a:rPr>
              <a:t>Edit</a:t>
            </a:r>
            <a:r>
              <a:rPr lang="ja-JP" altLang="en-US" dirty="0">
                <a:latin typeface="Arial" panose="020B0604020202020204" pitchFamily="34" charset="0"/>
              </a:rPr>
              <a:t>：編集</a:t>
            </a:r>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Please, Check if the robot stops in front of the wall.</a:t>
            </a:r>
          </a:p>
        </p:txBody>
      </p:sp>
    </p:spTree>
    <p:extLst>
      <p:ext uri="{BB962C8B-B14F-4D97-AF65-F5344CB8AC3E}">
        <p14:creationId xmlns:p14="http://schemas.microsoft.com/office/powerpoint/2010/main" val="344152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Now let's talk about the component development tool RTC Builder.</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680E50C5-8A1A-490E-BA04-DBA5E98C4B58}" type="slidenum">
              <a:rPr lang="en-US" altLang="ja-JP" smtClean="0"/>
              <a:pPr>
                <a:defRPr/>
              </a:pPr>
              <a:t>7</a:t>
            </a:fld>
            <a:endParaRPr lang="en-US" altLang="ja-JP"/>
          </a:p>
        </p:txBody>
      </p:sp>
    </p:spTree>
    <p:extLst>
      <p:ext uri="{BB962C8B-B14F-4D97-AF65-F5344CB8AC3E}">
        <p14:creationId xmlns:p14="http://schemas.microsoft.com/office/powerpoint/2010/main" val="33854191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err="1">
                <a:latin typeface="Arial" panose="020B0604020202020204" pitchFamily="34" charset="0"/>
              </a:rPr>
              <a:t>RTCBuilder</a:t>
            </a:r>
            <a:r>
              <a:rPr lang="en-US" altLang="ja-JP" dirty="0">
                <a:latin typeface="Arial" panose="020B0604020202020204" pitchFamily="34" charset="0"/>
              </a:rPr>
              <a:t> is a tool that can output template code by inputting the profile information of the component.</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Now, I will explain the procedure to start RTC Builder.</a:t>
            </a:r>
          </a:p>
          <a:p>
            <a:pPr eaLnBrk="1" hangingPunct="1"/>
            <a:r>
              <a:rPr lang="en-US" altLang="ja-JP" dirty="0">
                <a:latin typeface="Arial" panose="020B0604020202020204" pitchFamily="34" charset="0"/>
              </a:rPr>
              <a:t>If you are using Windows, double-click on the desktop shortcut.</a:t>
            </a:r>
          </a:p>
          <a:p>
            <a:pPr eaLnBrk="1" hangingPunct="1"/>
            <a:r>
              <a:rPr lang="en-US" altLang="ja-JP" dirty="0">
                <a:latin typeface="Arial" panose="020B0604020202020204" pitchFamily="34" charset="0"/>
              </a:rPr>
              <a:t>If you are using Ubuntu, enter the command "</a:t>
            </a:r>
            <a:r>
              <a:rPr lang="en-US" altLang="ja-JP" dirty="0" err="1">
                <a:latin typeface="Arial" panose="020B0604020202020204" pitchFamily="34" charset="0"/>
              </a:rPr>
              <a:t>openrtp</a:t>
            </a:r>
            <a:r>
              <a:rPr lang="en-US" altLang="ja-JP" dirty="0">
                <a:latin typeface="Arial" panose="020B0604020202020204" pitchFamily="34" charset="0"/>
              </a:rPr>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677"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1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1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penrtm.org/openrtm/ja/doc/casestudy/raspberrypi_mouse/raspimouse_tutorial_rtm_seminar/tutorial_rtm_seminar_win_part2"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openrtm.org/openrtm/ja/doc/casestudy/raspberrypi_mouse/raspimouse_tutorial_rtm_seminar/tutorial_rtm_seminar_ubuntu_part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1.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4.wmf"/><Relationship Id="rId5" Type="http://schemas.openxmlformats.org/officeDocument/2006/relationships/oleObject" Target="../embeddings/oleObject2.bin"/><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Introduction </a:t>
            </a:r>
            <a:r>
              <a:rPr lang="en-US" altLang="ja-JP" b="1" dirty="0"/>
              <a:t>to RT Component Creation</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147637" y="4509120"/>
            <a:ext cx="6044543" cy="1752600"/>
          </a:xfrm>
        </p:spPr>
        <p:txBody>
          <a:bodyPr/>
          <a:lstStyle/>
          <a:p>
            <a:pPr algn="l" eaLnBrk="1" hangingPunct="1"/>
            <a:r>
              <a:rPr lang="en-US" altLang="ja-JP" dirty="0">
                <a:solidFill>
                  <a:srgbClr val="5F5F5F"/>
                </a:solidFill>
              </a:rPr>
              <a:t>Nobuhiko Miyamoto</a:t>
            </a:r>
            <a:endParaRPr lang="ja-JP" altLang="en-US" dirty="0">
              <a:solidFill>
                <a:srgbClr val="5F5F5F"/>
              </a:solidFill>
            </a:endParaRPr>
          </a:p>
          <a:p>
            <a:pPr algn="l" eaLnBrk="1" hangingPunct="1"/>
            <a:r>
              <a:rPr lang="en-US" altLang="ja-JP" sz="2000" dirty="0">
                <a:solidFill>
                  <a:srgbClr val="5F5F5F"/>
                </a:solidFill>
              </a:rPr>
              <a:t>National Institute of Advanced Industrial Science and Technology</a:t>
            </a:r>
            <a:endParaRPr lang="ja-JP" altLang="en-US" sz="2000" dirty="0">
              <a:solidFill>
                <a:srgbClr val="5F5F5F"/>
              </a:solidFill>
            </a:endParaRPr>
          </a:p>
          <a:p>
            <a:pPr algn="l" eaLnBrk="1" hangingPunct="1"/>
            <a:r>
              <a:rPr lang="en-US" altLang="ja-JP" sz="2000" dirty="0">
                <a:solidFill>
                  <a:srgbClr val="5F5F5F"/>
                </a:solidFill>
              </a:rPr>
              <a:t>Industrial Cyber-Physical Systems Research Center</a:t>
            </a:r>
          </a:p>
          <a:p>
            <a:pPr algn="l" eaLnBrk="1" hangingPunct="1"/>
            <a:r>
              <a:rPr lang="en-US" altLang="ja-JP" sz="2000" dirty="0">
                <a:solidFill>
                  <a:srgbClr val="5F5F5F"/>
                </a:solidFill>
              </a:rPr>
              <a:t>Software Platform Research Team</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218" y="4509120"/>
            <a:ext cx="267788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RTC Builder</a:t>
            </a:r>
          </a:p>
        </p:txBody>
      </p:sp>
      <p:pic>
        <p:nvPicPr>
          <p:cNvPr id="5" name="図 4">
            <a:extLst>
              <a:ext uri="{FF2B5EF4-FFF2-40B4-BE49-F238E27FC236}">
                <a16:creationId xmlns:a16="http://schemas.microsoft.com/office/drawing/2014/main" id="{79408E82-89A0-4D13-BAB8-D5EC05F9FA3F}"/>
              </a:ext>
            </a:extLst>
          </p:cNvPr>
          <p:cNvPicPr>
            <a:picLocks noChangeAspect="1"/>
          </p:cNvPicPr>
          <p:nvPr/>
        </p:nvPicPr>
        <p:blipFill>
          <a:blip r:embed="rId3"/>
          <a:stretch>
            <a:fillRect/>
          </a:stretch>
        </p:blipFill>
        <p:spPr>
          <a:xfrm>
            <a:off x="2457043" y="1174942"/>
            <a:ext cx="3947390" cy="2085519"/>
          </a:xfrm>
          <a:prstGeom prst="rect">
            <a:avLst/>
          </a:prstGeom>
        </p:spPr>
      </p:pic>
      <p:sp>
        <p:nvSpPr>
          <p:cNvPr id="6" name="吹き出し: 四角形 5">
            <a:extLst>
              <a:ext uri="{FF2B5EF4-FFF2-40B4-BE49-F238E27FC236}">
                <a16:creationId xmlns:a16="http://schemas.microsoft.com/office/drawing/2014/main" id="{AF426B38-AABC-47CC-9235-37400BAA77E0}"/>
              </a:ext>
            </a:extLst>
          </p:cNvPr>
          <p:cNvSpPr/>
          <p:nvPr/>
        </p:nvSpPr>
        <p:spPr>
          <a:xfrm>
            <a:off x="2017625" y="3156557"/>
            <a:ext cx="5595828" cy="335927"/>
          </a:xfrm>
          <a:prstGeom prst="wedgeRectCallout">
            <a:avLst>
              <a:gd name="adj1" fmla="val -20297"/>
              <a:gd name="adj2" fmla="val -2057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any location in the workspace and click Launch.</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1C2B2503-07BC-4C19-AD59-490533D061D6}"/>
              </a:ext>
            </a:extLst>
          </p:cNvPr>
          <p:cNvPicPr>
            <a:picLocks noChangeAspect="1"/>
          </p:cNvPicPr>
          <p:nvPr/>
        </p:nvPicPr>
        <p:blipFill>
          <a:blip r:embed="rId4"/>
          <a:stretch>
            <a:fillRect/>
          </a:stretch>
        </p:blipFill>
        <p:spPr>
          <a:xfrm>
            <a:off x="2532494" y="3917057"/>
            <a:ext cx="3872862" cy="2920015"/>
          </a:xfrm>
          <a:prstGeom prst="rect">
            <a:avLst/>
          </a:prstGeom>
        </p:spPr>
      </p:pic>
      <p:sp>
        <p:nvSpPr>
          <p:cNvPr id="9" name="正方形/長方形 8">
            <a:extLst>
              <a:ext uri="{FF2B5EF4-FFF2-40B4-BE49-F238E27FC236}">
                <a16:creationId xmlns:a16="http://schemas.microsoft.com/office/drawing/2014/main" id="{D8D25A2F-DBE7-45F0-8CCB-CFDB025F214A}"/>
              </a:ext>
            </a:extLst>
          </p:cNvPr>
          <p:cNvSpPr/>
          <p:nvPr/>
        </p:nvSpPr>
        <p:spPr>
          <a:xfrm>
            <a:off x="2951820" y="4149080"/>
            <a:ext cx="180020" cy="135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四角形 10">
            <a:extLst>
              <a:ext uri="{FF2B5EF4-FFF2-40B4-BE49-F238E27FC236}">
                <a16:creationId xmlns:a16="http://schemas.microsoft.com/office/drawing/2014/main" id="{189ADA02-6539-47DD-945F-93848073080C}"/>
              </a:ext>
            </a:extLst>
          </p:cNvPr>
          <p:cNvSpPr/>
          <p:nvPr/>
        </p:nvSpPr>
        <p:spPr>
          <a:xfrm>
            <a:off x="791580" y="3540980"/>
            <a:ext cx="7155795" cy="376077"/>
          </a:xfrm>
          <a:prstGeom prst="wedgeRectCallout">
            <a:avLst>
              <a:gd name="adj1" fmla="val -19990"/>
              <a:gd name="adj2" fmla="val 977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The Welcome page opens when you first start </a:t>
            </a:r>
            <a:r>
              <a:rPr kumimoji="1" lang="en-US" altLang="ja-JP" sz="1800" dirty="0" err="1">
                <a:solidFill>
                  <a:schemeClr val="tx1"/>
                </a:solidFill>
              </a:rPr>
              <a:t>OpenRTP</a:t>
            </a:r>
            <a:r>
              <a:rPr kumimoji="1" lang="en-US" altLang="ja-JP" sz="1800" dirty="0">
                <a:solidFill>
                  <a:schemeClr val="tx1"/>
                </a:solidFill>
              </a:rPr>
              <a:t>, so close it.</a:t>
            </a:r>
            <a:endParaRPr kumimoji="1" lang="ja-JP" altLang="en-US" sz="1800" dirty="0">
              <a:solidFill>
                <a:schemeClr val="tx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Start RTC Builder</a:t>
            </a:r>
          </a:p>
        </p:txBody>
      </p:sp>
      <p:sp>
        <p:nvSpPr>
          <p:cNvPr id="12" name="右矢印 11">
            <a:extLst>
              <a:ext uri="{FF2B5EF4-FFF2-40B4-BE49-F238E27FC236}">
                <a16:creationId xmlns:a16="http://schemas.microsoft.com/office/drawing/2014/main" id="{4A5F45CE-C302-49B8-A557-491835A5DCC2}"/>
              </a:ext>
            </a:extLst>
          </p:cNvPr>
          <p:cNvSpPr/>
          <p:nvPr/>
        </p:nvSpPr>
        <p:spPr>
          <a:xfrm>
            <a:off x="4797025" y="3051602"/>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 name="図 1">
            <a:extLst>
              <a:ext uri="{FF2B5EF4-FFF2-40B4-BE49-F238E27FC236}">
                <a16:creationId xmlns:a16="http://schemas.microsoft.com/office/drawing/2014/main" id="{1A5A8637-C773-4E5A-9AC4-B9B2D8FD2453}"/>
              </a:ext>
            </a:extLst>
          </p:cNvPr>
          <p:cNvPicPr>
            <a:picLocks noChangeAspect="1"/>
          </p:cNvPicPr>
          <p:nvPr/>
        </p:nvPicPr>
        <p:blipFill>
          <a:blip r:embed="rId3"/>
          <a:stretch>
            <a:fillRect/>
          </a:stretch>
        </p:blipFill>
        <p:spPr>
          <a:xfrm>
            <a:off x="77498" y="3052167"/>
            <a:ext cx="4619625" cy="2162175"/>
          </a:xfrm>
          <a:prstGeom prst="rect">
            <a:avLst/>
          </a:prstGeom>
        </p:spPr>
      </p:pic>
      <p:sp>
        <p:nvSpPr>
          <p:cNvPr id="4" name="正方形/長方形 3">
            <a:extLst>
              <a:ext uri="{FF2B5EF4-FFF2-40B4-BE49-F238E27FC236}">
                <a16:creationId xmlns:a16="http://schemas.microsoft.com/office/drawing/2014/main" id="{FCB1BCD5-6DE1-4985-971F-147587D235F8}"/>
              </a:ext>
            </a:extLst>
          </p:cNvPr>
          <p:cNvSpPr/>
          <p:nvPr/>
        </p:nvSpPr>
        <p:spPr>
          <a:xfrm>
            <a:off x="4071999" y="3699031"/>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D5C2DA59-AB1D-40CC-892D-51C01C253A79}"/>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pic>
        <p:nvPicPr>
          <p:cNvPr id="6" name="図 5">
            <a:extLst>
              <a:ext uri="{FF2B5EF4-FFF2-40B4-BE49-F238E27FC236}">
                <a16:creationId xmlns:a16="http://schemas.microsoft.com/office/drawing/2014/main" id="{1E4DA012-D1BD-47ED-AB0D-2B0FA646E7CC}"/>
              </a:ext>
            </a:extLst>
          </p:cNvPr>
          <p:cNvPicPr>
            <a:picLocks noChangeAspect="1"/>
          </p:cNvPicPr>
          <p:nvPr/>
        </p:nvPicPr>
        <p:blipFill>
          <a:blip r:embed="rId4"/>
          <a:stretch>
            <a:fillRect/>
          </a:stretch>
        </p:blipFill>
        <p:spPr>
          <a:xfrm>
            <a:off x="2128673" y="2343713"/>
            <a:ext cx="643127" cy="696721"/>
          </a:xfrm>
          <a:prstGeom prst="rect">
            <a:avLst/>
          </a:prstGeom>
        </p:spPr>
      </p:pic>
      <p:pic>
        <p:nvPicPr>
          <p:cNvPr id="7" name="図 6">
            <a:extLst>
              <a:ext uri="{FF2B5EF4-FFF2-40B4-BE49-F238E27FC236}">
                <a16:creationId xmlns:a16="http://schemas.microsoft.com/office/drawing/2014/main" id="{0AA98C99-D9D6-409F-80CA-90B4C3EC2E14}"/>
              </a:ext>
            </a:extLst>
          </p:cNvPr>
          <p:cNvPicPr>
            <a:picLocks noChangeAspect="1"/>
          </p:cNvPicPr>
          <p:nvPr/>
        </p:nvPicPr>
        <p:blipFill>
          <a:blip r:embed="rId5"/>
          <a:stretch>
            <a:fillRect/>
          </a:stretch>
        </p:blipFill>
        <p:spPr>
          <a:xfrm>
            <a:off x="5587287" y="1425562"/>
            <a:ext cx="3409076" cy="4006876"/>
          </a:xfrm>
          <a:prstGeom prst="rect">
            <a:avLst/>
          </a:prstGeom>
        </p:spPr>
      </p:pic>
      <p:sp>
        <p:nvSpPr>
          <p:cNvPr id="8" name="吹き出し: 四角形 7">
            <a:extLst>
              <a:ext uri="{FF2B5EF4-FFF2-40B4-BE49-F238E27FC236}">
                <a16:creationId xmlns:a16="http://schemas.microsoft.com/office/drawing/2014/main" id="{199BD3F3-DDBB-4BCA-BEF1-79978A966905}"/>
              </a:ext>
            </a:extLst>
          </p:cNvPr>
          <p:cNvSpPr/>
          <p:nvPr/>
        </p:nvSpPr>
        <p:spPr>
          <a:xfrm>
            <a:off x="5064932" y="5449838"/>
            <a:ext cx="4175574" cy="724467"/>
          </a:xfrm>
          <a:prstGeom prst="wedgeRectCallout">
            <a:avLst>
              <a:gd name="adj1" fmla="val -19537"/>
              <a:gd name="adj2" fmla="val -11762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"RTC Builder" and click the Open button.</a:t>
            </a:r>
            <a:endParaRPr kumimoji="1" lang="ja-JP" altLang="en-US" sz="1800" dirty="0">
              <a:solidFill>
                <a:schemeClr val="tx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Create skeleton code for the </a:t>
            </a:r>
            <a:r>
              <a:rPr lang="en-US" altLang="ja-JP" sz="2400" kern="0" dirty="0" err="1">
                <a:solidFill>
                  <a:srgbClr val="5F5F5F"/>
                </a:solidFill>
              </a:rPr>
              <a:t>RobotController</a:t>
            </a:r>
            <a:r>
              <a:rPr lang="en-US" altLang="ja-JP" sz="2400" kern="0" dirty="0">
                <a:solidFill>
                  <a:srgbClr val="5F5F5F"/>
                </a:solidFill>
              </a:rPr>
              <a:t> component.</a:t>
            </a:r>
          </a:p>
          <a:p>
            <a:pPr lvl="1" eaLnBrk="1" hangingPunct="1">
              <a:lnSpc>
                <a:spcPct val="80000"/>
              </a:lnSpc>
              <a:defRPr/>
            </a:pPr>
            <a:r>
              <a:rPr lang="en-US" altLang="ja-JP" sz="1400" dirty="0">
                <a:solidFill>
                  <a:srgbClr val="5F5F5F"/>
                </a:solidFill>
              </a:rPr>
              <a:t>Wheel type mobile robot operation component</a:t>
            </a:r>
          </a:p>
          <a:p>
            <a:pPr lvl="2" eaLnBrk="1" hangingPunct="1">
              <a:lnSpc>
                <a:spcPct val="80000"/>
              </a:lnSpc>
              <a:defRPr/>
            </a:pPr>
            <a:r>
              <a:rPr lang="en-US" altLang="ja-JP" sz="1200" dirty="0">
                <a:solidFill>
                  <a:srgbClr val="5F5F5F"/>
                </a:solidFill>
              </a:rPr>
              <a:t>Operate the robot with GUI</a:t>
            </a:r>
          </a:p>
          <a:p>
            <a:pPr lvl="2" eaLnBrk="1" hangingPunct="1">
              <a:lnSpc>
                <a:spcPct val="80000"/>
              </a:lnSpc>
              <a:defRPr/>
            </a:pPr>
            <a:r>
              <a:rPr lang="en-US" altLang="ja-JP" sz="1200" dirty="0">
                <a:solidFill>
                  <a:srgbClr val="5F5F5F"/>
                </a:solidFill>
              </a:rPr>
              <a:t>Stops when the sensor value exceeds a certain level</a:t>
            </a:r>
          </a:p>
        </p:txBody>
      </p:sp>
      <p:pic>
        <p:nvPicPr>
          <p:cNvPr id="4" name="図 3">
            <a:extLst>
              <a:ext uri="{FF2B5EF4-FFF2-40B4-BE49-F238E27FC236}">
                <a16:creationId xmlns:a16="http://schemas.microsoft.com/office/drawing/2014/main" id="{03676257-95CD-443B-9C6B-391B44B6BA47}"/>
              </a:ext>
            </a:extLst>
          </p:cNvPr>
          <p:cNvPicPr>
            <a:picLocks noChangeAspect="1"/>
          </p:cNvPicPr>
          <p:nvPr/>
        </p:nvPicPr>
        <p:blipFill>
          <a:blip r:embed="rId3"/>
          <a:stretch>
            <a:fillRect/>
          </a:stretch>
        </p:blipFill>
        <p:spPr>
          <a:xfrm>
            <a:off x="1325781" y="2406130"/>
            <a:ext cx="6454140" cy="406908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124</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How to check the progress</a:t>
            </a: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Check with Zoom's "Raise Hand Button"</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35553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Display the participant's screen.</a:t>
            </a:r>
            <a:endParaRPr kumimoji="1" lang="ja-JP" altLang="en-US" sz="1800" dirty="0">
              <a:solidFill>
                <a:schemeClr val="tx1"/>
              </a:solidFill>
            </a:endParaRP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620554" y="5418107"/>
            <a:ext cx="4117536"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Raise your hand if there is a problem</a:t>
            </a:r>
            <a:endParaRPr kumimoji="1" lang="ja-JP" altLang="en-US" sz="1800" dirty="0">
              <a:solidFill>
                <a:schemeClr val="tx1"/>
              </a:solidFill>
            </a:endParaRP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047759" y="5418107"/>
            <a:ext cx="346538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If it is resolved, lower your hand</a:t>
            </a:r>
            <a:endParaRPr kumimoji="1" lang="ja-JP" altLang="en-US" sz="1800" dirty="0">
              <a:solidFill>
                <a:schemeClr val="tx1"/>
              </a:solidFill>
            </a:endParaRPr>
          </a:p>
        </p:txBody>
      </p:sp>
    </p:spTree>
    <p:extLst>
      <p:ext uri="{BB962C8B-B14F-4D97-AF65-F5344CB8AC3E}">
        <p14:creationId xmlns:p14="http://schemas.microsoft.com/office/powerpoint/2010/main" val="200308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683F404-9A76-43E4-A846-04AE8BE01AE9}"/>
              </a:ext>
            </a:extLst>
          </p:cNvPr>
          <p:cNvPicPr>
            <a:picLocks noChangeAspect="1"/>
          </p:cNvPicPr>
          <p:nvPr/>
        </p:nvPicPr>
        <p:blipFill>
          <a:blip r:embed="rId3"/>
          <a:stretch>
            <a:fillRect/>
          </a:stretch>
        </p:blipFill>
        <p:spPr>
          <a:xfrm>
            <a:off x="-18510" y="1088740"/>
            <a:ext cx="4210050" cy="3105150"/>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Project creation</a:t>
            </a: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 folder called "</a:t>
            </a:r>
            <a:r>
              <a:rPr lang="en-US" altLang="ja-JP" sz="1800" kern="0" dirty="0" err="1">
                <a:solidFill>
                  <a:srgbClr val="5F5F5F"/>
                </a:solidFill>
              </a:rPr>
              <a:t>RobotController</a:t>
            </a:r>
            <a:r>
              <a:rPr lang="en-US" altLang="ja-JP" sz="1800" kern="0" dirty="0">
                <a:solidFill>
                  <a:srgbClr val="5F5F5F"/>
                </a:solidFill>
              </a:rPr>
              <a:t>" is created in the directory specified in the workspace when Eclipse starts.</a:t>
            </a:r>
          </a:p>
          <a:p>
            <a:pPr lvl="1" eaLnBrk="1" hangingPunct="1">
              <a:lnSpc>
                <a:spcPct val="80000"/>
              </a:lnSpc>
              <a:defRPr/>
            </a:pPr>
            <a:r>
              <a:rPr lang="en-US" altLang="ja-JP" sz="1400" kern="0" dirty="0">
                <a:solidFill>
                  <a:srgbClr val="5F5F5F"/>
                </a:solidFill>
              </a:rPr>
              <a:t>At this point, only "RTC.xml" and ".project" are generated</a:t>
            </a:r>
          </a:p>
          <a:p>
            <a:pPr eaLnBrk="1" hangingPunct="1">
              <a:lnSpc>
                <a:spcPct val="80000"/>
              </a:lnSpc>
              <a:defRPr/>
            </a:pPr>
            <a:r>
              <a:rPr lang="en-US" altLang="ja-JP" sz="1800" kern="0" dirty="0">
                <a:solidFill>
                  <a:srgbClr val="5F5F5F"/>
                </a:solidFill>
              </a:rPr>
              <a:t>The following items will be set</a:t>
            </a:r>
          </a:p>
          <a:p>
            <a:pPr lvl="1" eaLnBrk="1" hangingPunct="1">
              <a:lnSpc>
                <a:spcPct val="80000"/>
              </a:lnSpc>
              <a:defRPr/>
            </a:pPr>
            <a:r>
              <a:rPr lang="fr-FR" altLang="ja-JP" sz="1400" kern="0" dirty="0">
                <a:solidFill>
                  <a:srgbClr val="5F5F5F"/>
                </a:solidFill>
              </a:rPr>
              <a:t>Basic profile</a:t>
            </a:r>
          </a:p>
          <a:p>
            <a:pPr lvl="1" eaLnBrk="1" hangingPunct="1">
              <a:lnSpc>
                <a:spcPct val="80000"/>
              </a:lnSpc>
              <a:defRPr/>
            </a:pPr>
            <a:r>
              <a:rPr lang="fr-FR" altLang="ja-JP" sz="1400" kern="0" dirty="0">
                <a:solidFill>
                  <a:srgbClr val="5F5F5F"/>
                </a:solidFill>
              </a:rPr>
              <a:t>Activity profile</a:t>
            </a:r>
          </a:p>
          <a:p>
            <a:pPr lvl="1" eaLnBrk="1" hangingPunct="1">
              <a:lnSpc>
                <a:spcPct val="80000"/>
              </a:lnSpc>
              <a:defRPr/>
            </a:pPr>
            <a:r>
              <a:rPr lang="fr-FR" altLang="ja-JP" sz="1400" kern="0" dirty="0">
                <a:solidFill>
                  <a:srgbClr val="5F5F5F"/>
                </a:solidFill>
              </a:rPr>
              <a:t>Data port profile</a:t>
            </a:r>
          </a:p>
          <a:p>
            <a:pPr lvl="1" eaLnBrk="1" hangingPunct="1">
              <a:lnSpc>
                <a:spcPct val="80000"/>
              </a:lnSpc>
              <a:defRPr/>
            </a:pPr>
            <a:r>
              <a:rPr lang="fr-FR" altLang="ja-JP" sz="1400" kern="0" dirty="0">
                <a:solidFill>
                  <a:srgbClr val="5F5F5F"/>
                </a:solidFill>
              </a:rPr>
              <a:t>Service port profile</a:t>
            </a:r>
          </a:p>
          <a:p>
            <a:pPr lvl="1" eaLnBrk="1" hangingPunct="1">
              <a:lnSpc>
                <a:spcPct val="80000"/>
              </a:lnSpc>
              <a:defRPr/>
            </a:pPr>
            <a:r>
              <a:rPr lang="fr-FR" altLang="ja-JP" sz="1400" kern="0" dirty="0">
                <a:solidFill>
                  <a:srgbClr val="5F5F5F"/>
                </a:solidFill>
              </a:rPr>
              <a:t>configuration</a:t>
            </a:r>
          </a:p>
          <a:p>
            <a:pPr lvl="1" eaLnBrk="1" hangingPunct="1">
              <a:lnSpc>
                <a:spcPct val="80000"/>
              </a:lnSpc>
              <a:defRPr/>
            </a:pPr>
            <a:r>
              <a:rPr lang="fr-FR" altLang="ja-JP" sz="1400" kern="0" dirty="0">
                <a:solidFill>
                  <a:srgbClr val="5F5F5F"/>
                </a:solidFill>
              </a:rPr>
              <a:t>document</a:t>
            </a:r>
          </a:p>
          <a:p>
            <a:pPr lvl="1" eaLnBrk="1" hangingPunct="1">
              <a:lnSpc>
                <a:spcPct val="80000"/>
              </a:lnSpc>
              <a:defRPr/>
            </a:pPr>
            <a:r>
              <a:rPr lang="fr-FR" altLang="ja-JP" sz="1400" kern="0" dirty="0">
                <a:solidFill>
                  <a:srgbClr val="5F5F5F"/>
                </a:solidFill>
              </a:rPr>
              <a:t>Language environment</a:t>
            </a:r>
          </a:p>
          <a:p>
            <a:pPr lvl="1" eaLnBrk="1" hangingPunct="1">
              <a:lnSpc>
                <a:spcPct val="80000"/>
              </a:lnSpc>
              <a:defRPr/>
            </a:pPr>
            <a:r>
              <a:rPr lang="fr-FR" altLang="ja-JP" sz="1400" kern="0" dirty="0">
                <a:solidFill>
                  <a:srgbClr val="5F5F5F"/>
                </a:solidFill>
              </a:rPr>
              <a:t>RTC.xml</a:t>
            </a:r>
            <a:endParaRPr lang="en-US" altLang="ja-JP" sz="1400" kern="0" dirty="0">
              <a:solidFill>
                <a:srgbClr val="5F5F5F"/>
              </a:solidFill>
            </a:endParaRPr>
          </a:p>
        </p:txBody>
      </p:sp>
      <p:sp>
        <p:nvSpPr>
          <p:cNvPr id="3" name="正方形/長方形 2">
            <a:extLst>
              <a:ext uri="{FF2B5EF4-FFF2-40B4-BE49-F238E27FC236}">
                <a16:creationId xmlns:a16="http://schemas.microsoft.com/office/drawing/2014/main" id="{95B6C10B-37BC-4576-B933-1DEE59C800A7}"/>
              </a:ext>
            </a:extLst>
          </p:cNvPr>
          <p:cNvSpPr/>
          <p:nvPr/>
        </p:nvSpPr>
        <p:spPr>
          <a:xfrm>
            <a:off x="860692" y="1732052"/>
            <a:ext cx="274976"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5F8346DA-2CC0-45A4-BE59-9B10DDEDC968}"/>
              </a:ext>
            </a:extLst>
          </p:cNvPr>
          <p:cNvSpPr/>
          <p:nvPr/>
        </p:nvSpPr>
        <p:spPr>
          <a:xfrm>
            <a:off x="725677" y="2061310"/>
            <a:ext cx="2927700" cy="1260140"/>
          </a:xfrm>
          <a:prstGeom prst="wedgeRectCallout">
            <a:avLst>
              <a:gd name="adj1" fmla="val -39178"/>
              <a:gd name="adj2" fmla="val -6496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Click the icon below</a:t>
            </a:r>
          </a:p>
          <a:p>
            <a:endParaRPr kumimoji="1" lang="en-US" altLang="ja-JP" sz="1800" dirty="0">
              <a:solidFill>
                <a:schemeClr val="tx1"/>
              </a:solidFill>
            </a:endParaRPr>
          </a:p>
          <a:p>
            <a:endParaRPr kumimoji="1" lang="en-US" altLang="ja-JP" sz="1800" dirty="0">
              <a:solidFill>
                <a:schemeClr val="tx1"/>
              </a:solidFill>
            </a:endParaRPr>
          </a:p>
          <a:p>
            <a:endParaRPr kumimoji="1" lang="ja-JP" altLang="en-US" sz="1800" dirty="0">
              <a:solidFill>
                <a:schemeClr val="tx1"/>
              </a:solidFill>
            </a:endParaRPr>
          </a:p>
        </p:txBody>
      </p:sp>
      <p:pic>
        <p:nvPicPr>
          <p:cNvPr id="6" name="図 5">
            <a:extLst>
              <a:ext uri="{FF2B5EF4-FFF2-40B4-BE49-F238E27FC236}">
                <a16:creationId xmlns:a16="http://schemas.microsoft.com/office/drawing/2014/main" id="{9165F623-B313-4A50-BBD5-32D622A814F2}"/>
              </a:ext>
            </a:extLst>
          </p:cNvPr>
          <p:cNvPicPr>
            <a:picLocks noChangeAspect="1"/>
          </p:cNvPicPr>
          <p:nvPr/>
        </p:nvPicPr>
        <p:blipFill>
          <a:blip r:embed="rId4"/>
          <a:stretch>
            <a:fillRect/>
          </a:stretch>
        </p:blipFill>
        <p:spPr>
          <a:xfrm>
            <a:off x="1824486" y="2557177"/>
            <a:ext cx="730082" cy="730082"/>
          </a:xfrm>
          <a:prstGeom prst="rect">
            <a:avLst/>
          </a:prstGeom>
        </p:spPr>
      </p:pic>
      <p:pic>
        <p:nvPicPr>
          <p:cNvPr id="7" name="図 6">
            <a:extLst>
              <a:ext uri="{FF2B5EF4-FFF2-40B4-BE49-F238E27FC236}">
                <a16:creationId xmlns:a16="http://schemas.microsoft.com/office/drawing/2014/main" id="{41AF2214-8DE1-49D4-8A69-537D2D2CC5EE}"/>
              </a:ext>
            </a:extLst>
          </p:cNvPr>
          <p:cNvPicPr>
            <a:picLocks noChangeAspect="1"/>
          </p:cNvPicPr>
          <p:nvPr/>
        </p:nvPicPr>
        <p:blipFill>
          <a:blip r:embed="rId5"/>
          <a:stretch>
            <a:fillRect/>
          </a:stretch>
        </p:blipFill>
        <p:spPr>
          <a:xfrm>
            <a:off x="4965508" y="1591743"/>
            <a:ext cx="3598674" cy="1930867"/>
          </a:xfrm>
          <a:prstGeom prst="rect">
            <a:avLst/>
          </a:prstGeom>
        </p:spPr>
      </p:pic>
      <p:sp>
        <p:nvSpPr>
          <p:cNvPr id="8" name="吹き出し: 四角形 7">
            <a:extLst>
              <a:ext uri="{FF2B5EF4-FFF2-40B4-BE49-F238E27FC236}">
                <a16:creationId xmlns:a16="http://schemas.microsoft.com/office/drawing/2014/main" id="{31C08613-B5B3-4C89-82AB-E7E4E6264BE0}"/>
              </a:ext>
            </a:extLst>
          </p:cNvPr>
          <p:cNvSpPr/>
          <p:nvPr/>
        </p:nvSpPr>
        <p:spPr>
          <a:xfrm>
            <a:off x="5582675" y="1444625"/>
            <a:ext cx="3174789" cy="721517"/>
          </a:xfrm>
          <a:prstGeom prst="wedgeRectCallout">
            <a:avLst>
              <a:gd name="adj1" fmla="val -36280"/>
              <a:gd name="adj2" fmla="val 592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Set "Robot Controller" to the project name and click finish.</a:t>
            </a:r>
            <a:endParaRPr kumimoji="1" lang="ja-JP" altLang="en-US" sz="18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821025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basic component information such as RT component profile information.</a:t>
            </a:r>
          </a:p>
          <a:p>
            <a:pPr eaLnBrk="1" hangingPunct="1">
              <a:lnSpc>
                <a:spcPct val="80000"/>
              </a:lnSpc>
              <a:defRPr/>
            </a:pPr>
            <a:r>
              <a:rPr lang="en-US" altLang="ja-JP" sz="1800" kern="0" dirty="0">
                <a:solidFill>
                  <a:srgbClr val="5F5F5F"/>
                </a:solidFill>
              </a:rPr>
              <a:t>Code generation, import/export, packaging process</a:t>
            </a:r>
          </a:p>
        </p:txBody>
      </p:sp>
      <p:pic>
        <p:nvPicPr>
          <p:cNvPr id="2" name="図 1">
            <a:extLst>
              <a:ext uri="{FF2B5EF4-FFF2-40B4-BE49-F238E27FC236}">
                <a16:creationId xmlns:a16="http://schemas.microsoft.com/office/drawing/2014/main" id="{99868E6C-8C50-4164-A503-3DE4231E8966}"/>
              </a:ext>
            </a:extLst>
          </p:cNvPr>
          <p:cNvPicPr>
            <a:picLocks noChangeAspect="1"/>
          </p:cNvPicPr>
          <p:nvPr/>
        </p:nvPicPr>
        <p:blipFill>
          <a:blip r:embed="rId3"/>
          <a:stretch>
            <a:fillRect/>
          </a:stretch>
        </p:blipFill>
        <p:spPr>
          <a:xfrm>
            <a:off x="243854" y="1925751"/>
            <a:ext cx="8558672" cy="4932249"/>
          </a:xfrm>
          <a:prstGeom prst="rect">
            <a:avLst/>
          </a:prstGeom>
        </p:spPr>
      </p:pic>
      <p:sp>
        <p:nvSpPr>
          <p:cNvPr id="3" name="吹き出し: 四角形 2">
            <a:extLst>
              <a:ext uri="{FF2B5EF4-FFF2-40B4-BE49-F238E27FC236}">
                <a16:creationId xmlns:a16="http://schemas.microsoft.com/office/drawing/2014/main" id="{82DD64DB-DB30-415B-AD9E-F510C9D7884A}"/>
              </a:ext>
            </a:extLst>
          </p:cNvPr>
          <p:cNvSpPr/>
          <p:nvPr/>
        </p:nvSpPr>
        <p:spPr>
          <a:xfrm>
            <a:off x="1611344" y="1860578"/>
            <a:ext cx="2610290"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RTC profile editor</a:t>
            </a:r>
            <a:endParaRPr lang="en-US" altLang="ja-JP" sz="1800" dirty="0">
              <a:solidFill>
                <a:schemeClr val="tx1"/>
              </a:solidFill>
            </a:endParaRPr>
          </a:p>
          <a:p>
            <a:r>
              <a:rPr kumimoji="1" lang="en-US" altLang="ja-JP" sz="1800" dirty="0">
                <a:solidFill>
                  <a:schemeClr val="tx1"/>
                </a:solidFill>
              </a:rPr>
              <a:t>Enter each item here</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BCACB5BD-C639-4CB1-A2C0-F4C643003154}"/>
              </a:ext>
            </a:extLst>
          </p:cNvPr>
          <p:cNvSpPr/>
          <p:nvPr/>
        </p:nvSpPr>
        <p:spPr>
          <a:xfrm>
            <a:off x="7101952" y="1857798"/>
            <a:ext cx="810091" cy="721517"/>
          </a:xfrm>
          <a:prstGeom prst="wedgeRectCallout">
            <a:avLst>
              <a:gd name="adj1" fmla="val -24001"/>
              <a:gd name="adj2" fmla="val 814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Hint</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9ABF418A-6CB2-4550-93F8-43FE84FF8470}"/>
              </a:ext>
            </a:extLst>
          </p:cNvPr>
          <p:cNvSpPr/>
          <p:nvPr/>
        </p:nvSpPr>
        <p:spPr>
          <a:xfrm>
            <a:off x="243854" y="5561012"/>
            <a:ext cx="2482941" cy="433273"/>
          </a:xfrm>
          <a:prstGeom prst="wedgeRectCallout">
            <a:avLst>
              <a:gd name="adj1" fmla="val -45846"/>
              <a:gd name="adj2" fmla="val -1097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Enter basic profile</a:t>
            </a: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400" kern="0" dirty="0">
                <a:solidFill>
                  <a:srgbClr val="FF0000"/>
                </a:solidFill>
              </a:rPr>
              <a:t>Component name</a:t>
            </a: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en-US" altLang="ja-JP" sz="1400" kern="0" dirty="0">
                <a:solidFill>
                  <a:srgbClr val="5F5F5F"/>
                </a:solidFill>
              </a:rPr>
              <a:t>Module overview</a:t>
            </a:r>
          </a:p>
          <a:p>
            <a:pPr lvl="1" eaLnBrk="1" hangingPunct="1">
              <a:lnSpc>
                <a:spcPct val="80000"/>
              </a:lnSpc>
              <a:defRPr/>
            </a:pPr>
            <a:r>
              <a:rPr lang="en-US" altLang="ja-JP" sz="1400" kern="0" dirty="0">
                <a:solidFill>
                  <a:srgbClr val="5F5F5F"/>
                </a:solidFill>
              </a:rPr>
              <a:t>Optional (Robot Controller Component)</a:t>
            </a:r>
          </a:p>
          <a:p>
            <a:pPr eaLnBrk="1" hangingPunct="1">
              <a:lnSpc>
                <a:spcPct val="80000"/>
              </a:lnSpc>
              <a:defRPr/>
            </a:pPr>
            <a:r>
              <a:rPr lang="en-US" altLang="ja-JP" sz="1400" kern="0" dirty="0">
                <a:solidFill>
                  <a:srgbClr val="5F5F5F"/>
                </a:solidFill>
              </a:rPr>
              <a:t>version</a:t>
            </a:r>
          </a:p>
          <a:p>
            <a:pPr lvl="1" eaLnBrk="1" hangingPunct="1">
              <a:lnSpc>
                <a:spcPct val="80000"/>
              </a:lnSpc>
              <a:defRPr/>
            </a:pPr>
            <a:r>
              <a:rPr lang="en-US" altLang="ja-JP" sz="1400" kern="0" dirty="0">
                <a:solidFill>
                  <a:srgbClr val="5F5F5F"/>
                </a:solidFill>
              </a:rPr>
              <a:t>Optional (1.0.0)</a:t>
            </a:r>
          </a:p>
          <a:p>
            <a:pPr eaLnBrk="1" hangingPunct="1">
              <a:lnSpc>
                <a:spcPct val="80000"/>
              </a:lnSpc>
              <a:defRPr/>
            </a:pPr>
            <a:r>
              <a:rPr lang="en-US" altLang="ja-JP" sz="1400" kern="0" dirty="0">
                <a:solidFill>
                  <a:srgbClr val="5F5F5F"/>
                </a:solidFill>
              </a:rPr>
              <a:t>Vendor name</a:t>
            </a:r>
          </a:p>
          <a:p>
            <a:pPr lvl="1" eaLnBrk="1" hangingPunct="1">
              <a:lnSpc>
                <a:spcPct val="80000"/>
              </a:lnSpc>
              <a:defRPr/>
            </a:pPr>
            <a:r>
              <a:rPr lang="en-US" altLang="ja-JP" sz="1400" kern="0" dirty="0">
                <a:solidFill>
                  <a:srgbClr val="5F5F5F"/>
                </a:solidFill>
              </a:rPr>
              <a:t>Any</a:t>
            </a:r>
          </a:p>
          <a:p>
            <a:pPr eaLnBrk="1" hangingPunct="1">
              <a:lnSpc>
                <a:spcPct val="80000"/>
              </a:lnSpc>
              <a:defRPr/>
            </a:pPr>
            <a:r>
              <a:rPr lang="en-US" altLang="ja-JP" sz="1400" kern="0" dirty="0">
                <a:solidFill>
                  <a:srgbClr val="5F5F5F"/>
                </a:solidFill>
              </a:rPr>
              <a:t>Module category</a:t>
            </a:r>
          </a:p>
          <a:p>
            <a:pPr lvl="1" eaLnBrk="1" hangingPunct="1">
              <a:lnSpc>
                <a:spcPct val="80000"/>
              </a:lnSpc>
              <a:defRPr/>
            </a:pPr>
            <a:r>
              <a:rPr lang="en-US" altLang="ja-JP" sz="1400" kern="0" dirty="0">
                <a:solidFill>
                  <a:srgbClr val="5F5F5F"/>
                </a:solidFill>
              </a:rPr>
              <a:t>Optional (Controller)</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en-US" altLang="ja-JP" sz="1400" kern="0" dirty="0">
                <a:solidFill>
                  <a:srgbClr val="5F5F5F"/>
                </a:solidFill>
              </a:rPr>
              <a:t>Activity type</a:t>
            </a: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en-US" altLang="ja-JP" sz="1400" kern="0" dirty="0">
                <a:solidFill>
                  <a:srgbClr val="5F5F5F"/>
                </a:solidFill>
              </a:rPr>
              <a:t>Component type</a:t>
            </a: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Maximum number of instances</a:t>
            </a:r>
          </a:p>
          <a:p>
            <a:pPr lvl="1" eaLnBrk="1" hangingPunct="1">
              <a:lnSpc>
                <a:spcPct val="80000"/>
              </a:lnSpc>
              <a:defRPr/>
            </a:pPr>
            <a:r>
              <a:rPr lang="en-US" altLang="ja-JP" sz="1400" kern="0" dirty="0">
                <a:solidFill>
                  <a:srgbClr val="5F5F5F"/>
                </a:solidFill>
              </a:rPr>
              <a:t>1</a:t>
            </a:r>
          </a:p>
          <a:p>
            <a:pPr eaLnBrk="1" hangingPunct="1">
              <a:lnSpc>
                <a:spcPct val="80000"/>
              </a:lnSpc>
              <a:defRPr/>
            </a:pPr>
            <a:r>
              <a:rPr lang="en-US" altLang="ja-JP" sz="1400" kern="0" dirty="0">
                <a:solidFill>
                  <a:srgbClr val="5F5F5F"/>
                </a:solidFill>
              </a:rPr>
              <a:t>Execution type</a:t>
            </a: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en-US" altLang="ja-JP" sz="1400" kern="0" dirty="0">
                <a:solidFill>
                  <a:srgbClr val="5F5F5F"/>
                </a:solidFill>
              </a:rPr>
              <a:t>Execution cycle</a:t>
            </a: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en-US" altLang="ja-JP" sz="1400" kern="0" dirty="0">
                <a:solidFill>
                  <a:srgbClr val="5F5F5F"/>
                </a:solidFill>
              </a:rPr>
              <a:t>Overview</a:t>
            </a:r>
          </a:p>
          <a:p>
            <a:pPr lvl="1" eaLnBrk="1" hangingPunct="1">
              <a:lnSpc>
                <a:spcPct val="80000"/>
              </a:lnSpc>
              <a:defRPr/>
            </a:pPr>
            <a:r>
              <a:rPr lang="en-US" altLang="ja-JP" sz="1400" kern="0" dirty="0">
                <a:solidFill>
                  <a:srgbClr val="5F5F5F"/>
                </a:solidFill>
              </a:rPr>
              <a:t>Any</a:t>
            </a:r>
          </a:p>
        </p:txBody>
      </p:sp>
      <p:pic>
        <p:nvPicPr>
          <p:cNvPr id="3" name="図 2">
            <a:extLst>
              <a:ext uri="{FF2B5EF4-FFF2-40B4-BE49-F238E27FC236}">
                <a16:creationId xmlns:a16="http://schemas.microsoft.com/office/drawing/2014/main" id="{50997946-390C-4A5F-B883-3349A974F72C}"/>
              </a:ext>
            </a:extLst>
          </p:cNvPr>
          <p:cNvPicPr>
            <a:picLocks noChangeAspect="1"/>
          </p:cNvPicPr>
          <p:nvPr/>
        </p:nvPicPr>
        <p:blipFill>
          <a:blip r:embed="rId3"/>
          <a:stretch>
            <a:fillRect/>
          </a:stretch>
        </p:blipFill>
        <p:spPr>
          <a:xfrm>
            <a:off x="4701271" y="1791282"/>
            <a:ext cx="4384761" cy="37612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58FE8B1B-0FFB-49D6-923E-D3AB673DFF2D}"/>
              </a:ext>
            </a:extLst>
          </p:cNvPr>
          <p:cNvPicPr>
            <a:picLocks noChangeAspect="1"/>
          </p:cNvPicPr>
          <p:nvPr/>
        </p:nvPicPr>
        <p:blipFill>
          <a:blip r:embed="rId3"/>
          <a:stretch>
            <a:fillRect/>
          </a:stretch>
        </p:blipFill>
        <p:spPr>
          <a:xfrm>
            <a:off x="5122131" y="4002630"/>
            <a:ext cx="3970443" cy="2801745"/>
          </a:xfrm>
          <a:prstGeom prst="rect">
            <a:avLst/>
          </a:prstGeom>
        </p:spPr>
      </p:pic>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Steps to enable specified activity</a:t>
            </a: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Set the activity to use.</a:t>
            </a:r>
          </a:p>
        </p:txBody>
      </p:sp>
      <p:pic>
        <p:nvPicPr>
          <p:cNvPr id="2" name="図 1">
            <a:extLst>
              <a:ext uri="{FF2B5EF4-FFF2-40B4-BE49-F238E27FC236}">
                <a16:creationId xmlns:a16="http://schemas.microsoft.com/office/drawing/2014/main" id="{80AF04EB-B991-4692-A312-25457C24ED3B}"/>
              </a:ext>
            </a:extLst>
          </p:cNvPr>
          <p:cNvPicPr>
            <a:picLocks noChangeAspect="1"/>
          </p:cNvPicPr>
          <p:nvPr/>
        </p:nvPicPr>
        <p:blipFill>
          <a:blip r:embed="rId4"/>
          <a:stretch>
            <a:fillRect/>
          </a:stretch>
        </p:blipFill>
        <p:spPr>
          <a:xfrm>
            <a:off x="1376645" y="1523775"/>
            <a:ext cx="2970330" cy="1942882"/>
          </a:xfrm>
          <a:prstGeom prst="rect">
            <a:avLst/>
          </a:prstGeom>
        </p:spPr>
      </p:pic>
      <p:sp>
        <p:nvSpPr>
          <p:cNvPr id="3" name="吹き出し: 四角形 2">
            <a:extLst>
              <a:ext uri="{FF2B5EF4-FFF2-40B4-BE49-F238E27FC236}">
                <a16:creationId xmlns:a16="http://schemas.microsoft.com/office/drawing/2014/main" id="{E90169D1-7628-4CDB-89C1-301407C25750}"/>
              </a:ext>
            </a:extLst>
          </p:cNvPr>
          <p:cNvSpPr/>
          <p:nvPr/>
        </p:nvSpPr>
        <p:spPr>
          <a:xfrm>
            <a:off x="1962219" y="3249416"/>
            <a:ext cx="2482941" cy="433273"/>
          </a:xfrm>
          <a:prstGeom prst="wedgeRectCallout">
            <a:avLst>
              <a:gd name="adj1" fmla="val -57616"/>
              <a:gd name="adj2" fmla="val -1399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Activity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98C56D3E-9B0D-4283-B5FE-35D258AD8B5C}"/>
              </a:ext>
            </a:extLst>
          </p:cNvPr>
          <p:cNvSpPr/>
          <p:nvPr/>
        </p:nvSpPr>
        <p:spPr>
          <a:xfrm>
            <a:off x="5292080" y="3223623"/>
            <a:ext cx="3414031" cy="721461"/>
          </a:xfrm>
          <a:prstGeom prst="wedgeRectCallout">
            <a:avLst>
              <a:gd name="adj1" fmla="val -7534"/>
              <a:gd name="adj2" fmla="val 1322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Activated activity names have a blue background</a:t>
            </a:r>
            <a:endParaRPr kumimoji="1" lang="ja-JP" altLang="en-US" dirty="0">
              <a:solidFill>
                <a:schemeClr val="tx1"/>
              </a:solidFill>
            </a:endParaRPr>
          </a:p>
        </p:txBody>
      </p:sp>
      <p:pic>
        <p:nvPicPr>
          <p:cNvPr id="7" name="図 6">
            <a:extLst>
              <a:ext uri="{FF2B5EF4-FFF2-40B4-BE49-F238E27FC236}">
                <a16:creationId xmlns:a16="http://schemas.microsoft.com/office/drawing/2014/main" id="{EE87646C-F0DE-42AC-9D41-82B1F854C6CD}"/>
              </a:ext>
            </a:extLst>
          </p:cNvPr>
          <p:cNvPicPr>
            <a:picLocks noChangeAspect="1"/>
          </p:cNvPicPr>
          <p:nvPr/>
        </p:nvPicPr>
        <p:blipFill>
          <a:blip r:embed="rId5"/>
          <a:stretch>
            <a:fillRect/>
          </a:stretch>
        </p:blipFill>
        <p:spPr>
          <a:xfrm>
            <a:off x="575452" y="4346925"/>
            <a:ext cx="3807806" cy="2457450"/>
          </a:xfrm>
          <a:prstGeom prst="rect">
            <a:avLst/>
          </a:prstGeom>
        </p:spPr>
      </p:pic>
      <p:sp>
        <p:nvSpPr>
          <p:cNvPr id="8" name="正方形/長方形 7">
            <a:extLst>
              <a:ext uri="{FF2B5EF4-FFF2-40B4-BE49-F238E27FC236}">
                <a16:creationId xmlns:a16="http://schemas.microsoft.com/office/drawing/2014/main" id="{6BA2F59D-D48C-43CE-BC6D-D415DA8B9CA3}"/>
              </a:ext>
            </a:extLst>
          </p:cNvPr>
          <p:cNvSpPr/>
          <p:nvPr/>
        </p:nvSpPr>
        <p:spPr>
          <a:xfrm>
            <a:off x="3716905" y="6285950"/>
            <a:ext cx="630070" cy="220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11F50C85-D628-4A93-9386-83EB69BBCC0F}"/>
              </a:ext>
            </a:extLst>
          </p:cNvPr>
          <p:cNvSpPr/>
          <p:nvPr/>
        </p:nvSpPr>
        <p:spPr>
          <a:xfrm>
            <a:off x="563784" y="3970877"/>
            <a:ext cx="4389216" cy="449263"/>
          </a:xfrm>
          <a:prstGeom prst="wedgeRectCallout">
            <a:avLst>
              <a:gd name="adj1" fmla="val -16338"/>
              <a:gd name="adj2" fmla="val 9510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 Select the activity name you want to use or not use</a:t>
            </a:r>
          </a:p>
          <a:p>
            <a:r>
              <a:rPr kumimoji="1" lang="en-US" altLang="ja-JP" dirty="0">
                <a:solidFill>
                  <a:schemeClr val="tx1"/>
                </a:solidFill>
              </a:rPr>
              <a:t>(Displayed in red when selected)</a:t>
            </a:r>
            <a:endParaRPr kumimoji="1" lang="ja-JP" altLang="en-US" dirty="0">
              <a:solidFill>
                <a:schemeClr val="tx1"/>
              </a:solidFill>
            </a:endParaRPr>
          </a:p>
        </p:txBody>
      </p:sp>
      <p:sp>
        <p:nvSpPr>
          <p:cNvPr id="15" name="吹き出し: 四角形 14">
            <a:extLst>
              <a:ext uri="{FF2B5EF4-FFF2-40B4-BE49-F238E27FC236}">
                <a16:creationId xmlns:a16="http://schemas.microsoft.com/office/drawing/2014/main" id="{92D60D6F-3443-45AD-AC00-4F205DE8859A}"/>
              </a:ext>
            </a:extLst>
          </p:cNvPr>
          <p:cNvSpPr/>
          <p:nvPr/>
        </p:nvSpPr>
        <p:spPr>
          <a:xfrm>
            <a:off x="334963" y="5667064"/>
            <a:ext cx="3414031" cy="521080"/>
          </a:xfrm>
          <a:prstGeom prst="wedgeRectCallout">
            <a:avLst>
              <a:gd name="adj1" fmla="val 42719"/>
              <a:gd name="adj2" fmla="val 6560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2. After selecting the activity name, select ON-OFF.</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extLst>
              <p:ext uri="{D42A27DB-BD31-4B8C-83A1-F6EECF244321}">
                <p14:modId xmlns:p14="http://schemas.microsoft.com/office/powerpoint/2010/main" val="1679699498"/>
              </p:ext>
            </p:extLst>
          </p:nvPr>
        </p:nvGraphicFramePr>
        <p:xfrm>
          <a:off x="179387" y="1133475"/>
          <a:ext cx="8816976" cy="5446713"/>
        </p:xfrm>
        <a:graphic>
          <a:graphicData uri="http://schemas.openxmlformats.org/drawingml/2006/table">
            <a:tbl>
              <a:tblPr firstRow="1" bandRow="1">
                <a:tableStyleId>{2D5ABB26-0587-4C30-8999-92F81FD0307C}</a:tableStyleId>
              </a:tblPr>
              <a:tblGrid>
                <a:gridCol w="4408488">
                  <a:extLst>
                    <a:ext uri="{9D8B030D-6E8A-4147-A177-3AD203B41FA5}">
                      <a16:colId xmlns:a16="http://schemas.microsoft.com/office/drawing/2014/main" val="20000"/>
                    </a:ext>
                  </a:extLst>
                </a:gridCol>
                <a:gridCol w="4408488">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Initialization process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when active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deactivated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before entering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periodically in ERROR state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at the end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every time after </a:t>
                      </a:r>
                      <a:r>
                        <a:rPr kumimoji="1" lang="en-US" altLang="ja-JP" sz="1600" dirty="0" err="1"/>
                        <a:t>onExecute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the </a:t>
                      </a:r>
                      <a:r>
                        <a:rPr kumimoji="1" lang="en-US" altLang="ja-JP" sz="1600" dirty="0" err="1"/>
                        <a:t>ExecutionContext</a:t>
                      </a:r>
                      <a:r>
                        <a:rPr kumimoji="1" lang="en-US" altLang="ja-JP" sz="1600" dirty="0"/>
                        <a:t> rate changes</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starts execution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Called only once when </a:t>
                      </a:r>
                      <a:r>
                        <a:rPr kumimoji="1" lang="en-US" altLang="ja-JP" sz="1600" dirty="0" err="1"/>
                        <a:t>ExecutionContext</a:t>
                      </a:r>
                      <a:r>
                        <a:rPr kumimoji="1" lang="en-US" altLang="ja-JP" sz="1600" dirty="0"/>
                        <a:t> stops executing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Activity settings</a:t>
            </a: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Enable the following activities</a:t>
            </a: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387F3DB-AD39-46FD-B34A-F7F99BF8EFF8}"/>
              </a:ext>
            </a:extLst>
          </p:cNvPr>
          <p:cNvPicPr>
            <a:picLocks noChangeAspect="1"/>
          </p:cNvPicPr>
          <p:nvPr/>
        </p:nvPicPr>
        <p:blipFill>
          <a:blip r:embed="rId3"/>
          <a:stretch>
            <a:fillRect/>
          </a:stretch>
        </p:blipFill>
        <p:spPr>
          <a:xfrm>
            <a:off x="5113665" y="4024274"/>
            <a:ext cx="3683226" cy="2057590"/>
          </a:xfrm>
          <a:prstGeom prst="rect">
            <a:avLst/>
          </a:prstGeom>
        </p:spPr>
      </p:pic>
      <p:pic>
        <p:nvPicPr>
          <p:cNvPr id="5" name="図 4">
            <a:extLst>
              <a:ext uri="{FF2B5EF4-FFF2-40B4-BE49-F238E27FC236}">
                <a16:creationId xmlns:a16="http://schemas.microsoft.com/office/drawing/2014/main" id="{39188B2A-195E-430A-8C81-51D224F0061F}"/>
              </a:ext>
            </a:extLst>
          </p:cNvPr>
          <p:cNvPicPr>
            <a:picLocks noChangeAspect="1"/>
          </p:cNvPicPr>
          <p:nvPr/>
        </p:nvPicPr>
        <p:blipFill>
          <a:blip r:embed="rId4"/>
          <a:stretch>
            <a:fillRect/>
          </a:stretch>
        </p:blipFill>
        <p:spPr>
          <a:xfrm>
            <a:off x="227554" y="3895328"/>
            <a:ext cx="4263156" cy="2268083"/>
          </a:xfrm>
          <a:prstGeom prst="rect">
            <a:avLst/>
          </a:prstGeom>
        </p:spPr>
      </p:pic>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Steps to add a data port</a:t>
            </a: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a:t>
            </a:r>
            <a:r>
              <a:rPr lang="en-US" altLang="ja-JP" sz="1800" kern="0" dirty="0" err="1">
                <a:solidFill>
                  <a:srgbClr val="5F5F5F"/>
                </a:solidFill>
              </a:rPr>
              <a:t>InPort</a:t>
            </a:r>
            <a:r>
              <a:rPr lang="en-US" altLang="ja-JP" sz="1800" kern="0" dirty="0">
                <a:solidFill>
                  <a:srgbClr val="5F5F5F"/>
                </a:solidFill>
              </a:rPr>
              <a:t> and </a:t>
            </a:r>
            <a:r>
              <a:rPr lang="en-US" altLang="ja-JP" sz="1800" kern="0" dirty="0" err="1">
                <a:solidFill>
                  <a:srgbClr val="5F5F5F"/>
                </a:solidFill>
              </a:rPr>
              <a:t>OutPort</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516AD6E9-614C-49F6-BE2A-054626E87A3F}"/>
              </a:ext>
            </a:extLst>
          </p:cNvPr>
          <p:cNvPicPr>
            <a:picLocks noChangeAspect="1"/>
          </p:cNvPicPr>
          <p:nvPr/>
        </p:nvPicPr>
        <p:blipFill>
          <a:blip r:embed="rId5"/>
          <a:stretch>
            <a:fillRect/>
          </a:stretch>
        </p:blipFill>
        <p:spPr>
          <a:xfrm>
            <a:off x="1455189" y="1563181"/>
            <a:ext cx="2936791" cy="1917830"/>
          </a:xfrm>
          <a:prstGeom prst="rect">
            <a:avLst/>
          </a:prstGeom>
        </p:spPr>
      </p:pic>
      <p:sp>
        <p:nvSpPr>
          <p:cNvPr id="3" name="吹き出し: 四角形 2">
            <a:extLst>
              <a:ext uri="{FF2B5EF4-FFF2-40B4-BE49-F238E27FC236}">
                <a16:creationId xmlns:a16="http://schemas.microsoft.com/office/drawing/2014/main" id="{D965BB79-8741-40AC-A45B-570F343808F7}"/>
              </a:ext>
            </a:extLst>
          </p:cNvPr>
          <p:cNvSpPr/>
          <p:nvPr/>
        </p:nvSpPr>
        <p:spPr>
          <a:xfrm>
            <a:off x="2456765" y="3212363"/>
            <a:ext cx="2835315" cy="433273"/>
          </a:xfrm>
          <a:prstGeom prst="wedgeRectCallout">
            <a:avLst>
              <a:gd name="adj1" fmla="val -60941"/>
              <a:gd name="adj2" fmla="val -5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Data Port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D0BDAEF4-A4E4-44FD-8270-0F5DD2B92687}"/>
              </a:ext>
            </a:extLst>
          </p:cNvPr>
          <p:cNvSpPr/>
          <p:nvPr/>
        </p:nvSpPr>
        <p:spPr>
          <a:xfrm>
            <a:off x="826832" y="5183187"/>
            <a:ext cx="3565148"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 for </a:t>
            </a:r>
            <a:r>
              <a:rPr kumimoji="1" lang="en-US" altLang="ja-JP" dirty="0" err="1">
                <a:solidFill>
                  <a:schemeClr val="tx1"/>
                </a:solidFill>
              </a:rPr>
              <a:t>ImPort</a:t>
            </a:r>
            <a:r>
              <a:rPr kumimoji="1" lang="en-US" altLang="ja-JP" dirty="0">
                <a:solidFill>
                  <a:schemeClr val="tx1"/>
                </a:solidFill>
              </a:rPr>
              <a:t> or </a:t>
            </a:r>
            <a:r>
              <a:rPr kumimoji="1" lang="en-US" altLang="ja-JP" dirty="0" err="1">
                <a:solidFill>
                  <a:schemeClr val="tx1"/>
                </a:solidFill>
              </a:rPr>
              <a:t>OutPort</a:t>
            </a:r>
            <a:r>
              <a:rPr kumimoji="1" lang="en-US" altLang="ja-JP" dirty="0">
                <a:solidFill>
                  <a:schemeClr val="tx1"/>
                </a:solidFill>
              </a:rPr>
              <a:t>.</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6F28CFB0-626A-412C-A491-90E2E1C939AF}"/>
              </a:ext>
            </a:extLst>
          </p:cNvPr>
          <p:cNvSpPr/>
          <p:nvPr/>
        </p:nvSpPr>
        <p:spPr>
          <a:xfrm>
            <a:off x="2044097" y="4420226"/>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3F67D71-AE51-4221-AD87-FF18D92AF8EA}"/>
              </a:ext>
            </a:extLst>
          </p:cNvPr>
          <p:cNvSpPr/>
          <p:nvPr/>
        </p:nvSpPr>
        <p:spPr>
          <a:xfrm>
            <a:off x="4017850" y="4411425"/>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a16="http://schemas.microsoft.com/office/drawing/2014/main" id="{54DE58F4-F290-44A0-A871-9CDE3B6F6E18}"/>
              </a:ext>
            </a:extLst>
          </p:cNvPr>
          <p:cNvSpPr/>
          <p:nvPr/>
        </p:nvSpPr>
        <p:spPr>
          <a:xfrm>
            <a:off x="5640890" y="4923735"/>
            <a:ext cx="2803152" cy="433273"/>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port name to rename it.</a:t>
            </a:r>
            <a:endParaRPr kumimoji="1" lang="ja-JP" altLang="en-US" dirty="0">
              <a:solidFill>
                <a:schemeClr val="tx1"/>
              </a:solidFill>
            </a:endParaRPr>
          </a:p>
        </p:txBody>
      </p:sp>
      <p:sp>
        <p:nvSpPr>
          <p:cNvPr id="14" name="吹き出し: 四角形 13">
            <a:extLst>
              <a:ext uri="{FF2B5EF4-FFF2-40B4-BE49-F238E27FC236}">
                <a16:creationId xmlns:a16="http://schemas.microsoft.com/office/drawing/2014/main" id="{B62BEFB5-655C-4F92-B967-2CD5AAEAC6BB}"/>
              </a:ext>
            </a:extLst>
          </p:cNvPr>
          <p:cNvSpPr/>
          <p:nvPr/>
        </p:nvSpPr>
        <p:spPr>
          <a:xfrm>
            <a:off x="5569323" y="6223849"/>
            <a:ext cx="1342937" cy="433273"/>
          </a:xfrm>
          <a:prstGeom prst="wedgeRectCallout">
            <a:avLst>
              <a:gd name="adj1" fmla="val -13081"/>
              <a:gd name="adj2" fmla="val -17499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F22291D7-2A2E-4421-AD7F-51C02D9A6094}"/>
              </a:ext>
            </a:extLst>
          </p:cNvPr>
          <p:cNvSpPr/>
          <p:nvPr/>
        </p:nvSpPr>
        <p:spPr>
          <a:xfrm>
            <a:off x="5156655" y="4611578"/>
            <a:ext cx="412668"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If you have any questions</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Ask a question in Zoom’s chat.</a:t>
            </a:r>
            <a:endParaRPr lang="en-US" altLang="ja-JP" sz="900" kern="0" dirty="0">
              <a:solidFill>
                <a:srgbClr val="5F5F5F"/>
              </a:solidFill>
            </a:endParaRPr>
          </a:p>
        </p:txBody>
      </p:sp>
      <p:pic>
        <p:nvPicPr>
          <p:cNvPr id="3074" name="Picture 2" descr="image">
            <a:extLst>
              <a:ext uri="{FF2B5EF4-FFF2-40B4-BE49-F238E27FC236}">
                <a16:creationId xmlns:a16="http://schemas.microsoft.com/office/drawing/2014/main" id="{CFE5286C-A035-4997-944C-AA2E29EE1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 y="1673805"/>
            <a:ext cx="8082390" cy="2290011"/>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3DAFAE7D-4E83-40A7-A696-C69D4B10676A}"/>
              </a:ext>
            </a:extLst>
          </p:cNvPr>
          <p:cNvSpPr/>
          <p:nvPr/>
        </p:nvSpPr>
        <p:spPr>
          <a:xfrm>
            <a:off x="2321750" y="2584553"/>
            <a:ext cx="4095455" cy="431860"/>
          </a:xfrm>
          <a:prstGeom prst="wedgeRectCallout">
            <a:avLst>
              <a:gd name="adj1" fmla="val -23490"/>
              <a:gd name="adj2" fmla="val 1498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Display the Zoom Group Chat screen</a:t>
            </a:r>
            <a:endParaRPr kumimoji="1" lang="ja-JP" altLang="en-US" sz="1800" dirty="0">
              <a:solidFill>
                <a:schemeClr val="tx1"/>
              </a:solidFill>
            </a:endParaRPr>
          </a:p>
        </p:txBody>
      </p:sp>
      <p:sp>
        <p:nvSpPr>
          <p:cNvPr id="16" name="Rectangle 2">
            <a:extLst>
              <a:ext uri="{FF2B5EF4-FFF2-40B4-BE49-F238E27FC236}">
                <a16:creationId xmlns:a16="http://schemas.microsoft.com/office/drawing/2014/main" id="{77368E68-6848-441B-88C1-683F37A3863C}"/>
              </a:ext>
            </a:extLst>
          </p:cNvPr>
          <p:cNvSpPr txBox="1">
            <a:spLocks noChangeArrowheads="1"/>
          </p:cNvSpPr>
          <p:nvPr/>
        </p:nvSpPr>
        <p:spPr bwMode="auto">
          <a:xfrm>
            <a:off x="375747" y="591492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If the problem is not solved by chat, we will provide individual support.</a:t>
            </a:r>
            <a:endParaRPr lang="en-US" altLang="ja-JP" sz="900" kern="0" dirty="0">
              <a:solidFill>
                <a:srgbClr val="5F5F5F"/>
              </a:solidFill>
            </a:endParaRPr>
          </a:p>
        </p:txBody>
      </p:sp>
      <p:pic>
        <p:nvPicPr>
          <p:cNvPr id="2" name="図 1">
            <a:extLst>
              <a:ext uri="{FF2B5EF4-FFF2-40B4-BE49-F238E27FC236}">
                <a16:creationId xmlns:a16="http://schemas.microsoft.com/office/drawing/2014/main" id="{1DAB6CBE-13EE-4391-9211-E3120A39F7AA}"/>
              </a:ext>
            </a:extLst>
          </p:cNvPr>
          <p:cNvPicPr>
            <a:picLocks noChangeAspect="1"/>
          </p:cNvPicPr>
          <p:nvPr/>
        </p:nvPicPr>
        <p:blipFill>
          <a:blip r:embed="rId4"/>
          <a:stretch>
            <a:fillRect/>
          </a:stretch>
        </p:blipFill>
        <p:spPr>
          <a:xfrm>
            <a:off x="1071884" y="4519555"/>
            <a:ext cx="3257550" cy="952500"/>
          </a:xfrm>
          <a:prstGeom prst="rect">
            <a:avLst/>
          </a:prstGeom>
        </p:spPr>
      </p:pic>
      <p:sp>
        <p:nvSpPr>
          <p:cNvPr id="3" name="吹き出し: 四角形 2">
            <a:extLst>
              <a:ext uri="{FF2B5EF4-FFF2-40B4-BE49-F238E27FC236}">
                <a16:creationId xmlns:a16="http://schemas.microsoft.com/office/drawing/2014/main" id="{D8FFABD1-8A9F-48BD-8424-3D72724F6436}"/>
              </a:ext>
            </a:extLst>
          </p:cNvPr>
          <p:cNvSpPr/>
          <p:nvPr/>
        </p:nvSpPr>
        <p:spPr>
          <a:xfrm>
            <a:off x="4279125" y="4507509"/>
            <a:ext cx="4208310" cy="431860"/>
          </a:xfrm>
          <a:prstGeom prst="wedgeRectCallout">
            <a:avLst>
              <a:gd name="adj1" fmla="val -94845"/>
              <a:gd name="adj2" fmla="val 123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Please set the destination to everyone.</a:t>
            </a:r>
            <a:endParaRPr kumimoji="1" lang="ja-JP" altLang="en-US" sz="1800" dirty="0">
              <a:solidFill>
                <a:schemeClr val="tx1"/>
              </a:solidFill>
            </a:endParaRPr>
          </a:p>
        </p:txBody>
      </p:sp>
    </p:spTree>
    <p:extLst>
      <p:ext uri="{BB962C8B-B14F-4D97-AF65-F5344CB8AC3E}">
        <p14:creationId xmlns:p14="http://schemas.microsoft.com/office/powerpoint/2010/main" val="2288282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B57A660-01E6-4AA5-8EBF-50FB454F1598}"/>
              </a:ext>
            </a:extLst>
          </p:cNvPr>
          <p:cNvPicPr>
            <a:picLocks noChangeAspect="1"/>
          </p:cNvPicPr>
          <p:nvPr/>
        </p:nvPicPr>
        <p:blipFill>
          <a:blip r:embed="rId3"/>
          <a:stretch>
            <a:fillRect/>
          </a:stretch>
        </p:blipFill>
        <p:spPr>
          <a:xfrm>
            <a:off x="4235964" y="1920888"/>
            <a:ext cx="4885835" cy="2866994"/>
          </a:xfrm>
          <a:prstGeom prst="rect">
            <a:avLst/>
          </a:prstGeom>
        </p:spPr>
      </p:pic>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settings</a:t>
            </a: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InPort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en-US" altLang="ja-JP" sz="1600" kern="0" dirty="0">
                <a:solidFill>
                  <a:srgbClr val="5F5F5F"/>
                </a:solidFill>
              </a:rPr>
              <a:t>Data Type</a:t>
            </a:r>
            <a:r>
              <a:rPr lang="ja-JP" altLang="en-US" sz="1600" kern="0" dirty="0">
                <a:solidFill>
                  <a:srgbClr val="5F5F5F"/>
                </a:solidFill>
              </a:rPr>
              <a:t>：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en-US" altLang="ja-JP" sz="1600" kern="0" dirty="0">
                <a:solidFill>
                  <a:srgbClr val="5F5F5F"/>
                </a:solidFill>
              </a:rPr>
              <a:t>Please do not mistake it for </a:t>
            </a:r>
            <a:r>
              <a:rPr lang="en-US" altLang="ja-JP" sz="1600" kern="0" dirty="0" err="1">
                <a:solidFill>
                  <a:srgbClr val="5F5F5F"/>
                </a:solidFill>
              </a:rPr>
              <a:t>TimedShort</a:t>
            </a:r>
            <a:r>
              <a:rPr lang="en-US" altLang="ja-JP" sz="1600" kern="0" dirty="0">
                <a:solidFill>
                  <a:srgbClr val="5F5F5F"/>
                </a:solidFill>
              </a:rPr>
              <a:t> type.</a:t>
            </a: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Set the following </a:t>
            </a:r>
            <a:r>
              <a:rPr lang="en-US" altLang="ja-JP" sz="2000" kern="0" dirty="0" err="1">
                <a:solidFill>
                  <a:srgbClr val="5F5F5F"/>
                </a:solidFill>
              </a:rPr>
              <a:t>OutPort</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en-US" altLang="ja-JP" sz="1600" kern="0" dirty="0">
                <a:solidFill>
                  <a:srgbClr val="5F5F5F"/>
                </a:solidFill>
              </a:rPr>
              <a:t>Data Type </a:t>
            </a:r>
            <a:r>
              <a:rPr lang="ja-JP" altLang="en-US" sz="1600" kern="0" dirty="0">
                <a:solidFill>
                  <a:srgbClr val="5F5F5F"/>
                </a:solidFill>
              </a:rPr>
              <a:t>：　   </a:t>
            </a:r>
            <a:r>
              <a:rPr lang="en-US" altLang="ja-JP" sz="1600" b="1" kern="0" dirty="0">
                <a:solidFill>
                  <a:srgbClr val="FF0000"/>
                </a:solidFill>
              </a:rPr>
              <a:t>RTC::TimedVelocity2D</a:t>
            </a:r>
          </a:p>
          <a:p>
            <a:pPr lvl="2" eaLnBrk="1" hangingPunct="1">
              <a:lnSpc>
                <a:spcPct val="80000"/>
              </a:lnSpc>
              <a:defRPr/>
            </a:pPr>
            <a:r>
              <a:rPr lang="en-US" altLang="ja-JP" sz="1600" kern="0" dirty="0">
                <a:solidFill>
                  <a:srgbClr val="5F5F5F"/>
                </a:solidFill>
              </a:rPr>
              <a:t>Please do not mistake it for TimedVelocity3D type and TimedVector2D.</a:t>
            </a: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63329"/>
              <a:gd name="adj2" fmla="val -7708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Select the data type from the drop-down list.</a:t>
            </a:r>
            <a:endParaRPr kumimoji="1" lang="ja-JP" altLang="en-US" sz="18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About the data port</a:t>
            </a: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Port for communicating continuous data</a:t>
            </a: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About RTC::TimedVelocity2D type</a:t>
            </a: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Data type for expressing the speed of a mobile robot defined in ExtendedDataTypes.idl.</a:t>
            </a: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Velocity in the X-axis direction</a:t>
            </a: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Velocity in the Y-axis direction (0 assuming the wheels do not skid)</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Angular velocity around the Z axis</a:t>
            </a: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66463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000" b="1" dirty="0">
                <a:solidFill>
                  <a:schemeClr val="tx1"/>
                </a:solidFill>
              </a:rPr>
              <a:t>Set straight speed with </a:t>
            </a:r>
            <a:r>
              <a:rPr lang="en-US" altLang="ja-JP" sz="2000" b="1" dirty="0" err="1">
                <a:solidFill>
                  <a:schemeClr val="tx1"/>
                </a:solidFill>
              </a:rPr>
              <a:t>vx</a:t>
            </a:r>
            <a:r>
              <a:rPr lang="en-US" altLang="ja-JP" sz="2000" b="1" dirty="0">
                <a:solidFill>
                  <a:schemeClr val="tx1"/>
                </a:solidFill>
              </a:rPr>
              <a:t> and rotation speed with </a:t>
            </a:r>
            <a:r>
              <a:rPr lang="en-US" altLang="ja-JP" sz="2000" b="1" dirty="0" err="1">
                <a:solidFill>
                  <a:schemeClr val="tx1"/>
                </a:solidFill>
              </a:rPr>
              <a:t>va</a:t>
            </a:r>
            <a:endParaRPr lang="ja-JP" altLang="en-US" sz="2000" dirty="0">
              <a:solidFill>
                <a:schemeClr val="tx1"/>
              </a:solidFill>
            </a:endParaRP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6775450"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FBABDCC2-DC17-4675-A426-A459D0010D3F}"/>
              </a:ext>
            </a:extLst>
          </p:cNvPr>
          <p:cNvPicPr>
            <a:picLocks noChangeAspect="1"/>
          </p:cNvPicPr>
          <p:nvPr/>
        </p:nvPicPr>
        <p:blipFill>
          <a:blip r:embed="rId3"/>
          <a:stretch>
            <a:fillRect/>
          </a:stretch>
        </p:blipFill>
        <p:spPr>
          <a:xfrm>
            <a:off x="4979270" y="4191623"/>
            <a:ext cx="4053353" cy="2607002"/>
          </a:xfrm>
          <a:prstGeom prst="rect">
            <a:avLst/>
          </a:prstGeom>
        </p:spPr>
      </p:pic>
      <p:pic>
        <p:nvPicPr>
          <p:cNvPr id="7" name="図 6">
            <a:extLst>
              <a:ext uri="{FF2B5EF4-FFF2-40B4-BE49-F238E27FC236}">
                <a16:creationId xmlns:a16="http://schemas.microsoft.com/office/drawing/2014/main" id="{C802B6EA-3B12-4F7B-ABCE-6E09EF11F87F}"/>
              </a:ext>
            </a:extLst>
          </p:cNvPr>
          <p:cNvPicPr>
            <a:picLocks noChangeAspect="1"/>
          </p:cNvPicPr>
          <p:nvPr/>
        </p:nvPicPr>
        <p:blipFill>
          <a:blip r:embed="rId4"/>
          <a:stretch>
            <a:fillRect/>
          </a:stretch>
        </p:blipFill>
        <p:spPr>
          <a:xfrm>
            <a:off x="16429" y="4338066"/>
            <a:ext cx="3965365" cy="2314116"/>
          </a:xfrm>
          <a:prstGeom prst="rect">
            <a:avLst/>
          </a:prstGeom>
        </p:spPr>
      </p:pic>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a:solidFill>
                  <a:srgbClr val="5F5F5F"/>
                </a:solidFill>
              </a:rPr>
              <a:t>Steps to add configuration parameters</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Add and set configuration parameters</a:t>
            </a:r>
          </a:p>
        </p:txBody>
      </p:sp>
      <p:pic>
        <p:nvPicPr>
          <p:cNvPr id="3" name="図 2">
            <a:extLst>
              <a:ext uri="{FF2B5EF4-FFF2-40B4-BE49-F238E27FC236}">
                <a16:creationId xmlns:a16="http://schemas.microsoft.com/office/drawing/2014/main" id="{9F8E16C7-858A-42E5-AB0C-18B76373A2CE}"/>
              </a:ext>
            </a:extLst>
          </p:cNvPr>
          <p:cNvPicPr>
            <a:picLocks noChangeAspect="1"/>
          </p:cNvPicPr>
          <p:nvPr/>
        </p:nvPicPr>
        <p:blipFill>
          <a:blip r:embed="rId5"/>
          <a:stretch>
            <a:fillRect/>
          </a:stretch>
        </p:blipFill>
        <p:spPr>
          <a:xfrm>
            <a:off x="1470905" y="1550932"/>
            <a:ext cx="3326120" cy="2253469"/>
          </a:xfrm>
          <a:prstGeom prst="rect">
            <a:avLst/>
          </a:prstGeom>
        </p:spPr>
      </p:pic>
      <p:sp>
        <p:nvSpPr>
          <p:cNvPr id="2" name="吹き出し: 四角形 1">
            <a:extLst>
              <a:ext uri="{FF2B5EF4-FFF2-40B4-BE49-F238E27FC236}">
                <a16:creationId xmlns:a16="http://schemas.microsoft.com/office/drawing/2014/main" id="{8C44E0C4-E044-4B19-8EAA-AEBB1FF6CBCB}"/>
              </a:ext>
            </a:extLst>
          </p:cNvPr>
          <p:cNvSpPr/>
          <p:nvPr/>
        </p:nvSpPr>
        <p:spPr>
          <a:xfrm>
            <a:off x="4061505" y="3310412"/>
            <a:ext cx="3165790" cy="433273"/>
          </a:xfrm>
          <a:prstGeom prst="wedgeRectCallout">
            <a:avLst>
              <a:gd name="adj1" fmla="val -79872"/>
              <a:gd name="adj2" fmla="val 4475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Configuration tab.</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6C048587-E0AD-4FF7-812E-819CB72E25B7}"/>
              </a:ext>
            </a:extLst>
          </p:cNvPr>
          <p:cNvSpPr/>
          <p:nvPr/>
        </p:nvSpPr>
        <p:spPr>
          <a:xfrm>
            <a:off x="2171841" y="5702300"/>
            <a:ext cx="1809953" cy="433273"/>
          </a:xfrm>
          <a:prstGeom prst="wedgeRectCallout">
            <a:avLst>
              <a:gd name="adj1" fmla="val 28065"/>
              <a:gd name="adj2" fmla="val -1684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add button.</a:t>
            </a:r>
            <a:endParaRPr kumimoji="1" lang="ja-JP" altLang="en-US" dirty="0">
              <a:solidFill>
                <a:schemeClr val="tx1"/>
              </a:solidFill>
            </a:endParaRPr>
          </a:p>
        </p:txBody>
      </p:sp>
      <p:sp>
        <p:nvSpPr>
          <p:cNvPr id="5" name="吹き出し: 四角形 4">
            <a:extLst>
              <a:ext uri="{FF2B5EF4-FFF2-40B4-BE49-F238E27FC236}">
                <a16:creationId xmlns:a16="http://schemas.microsoft.com/office/drawing/2014/main" id="{76B9A051-ECFB-4B04-8495-5A42104DF483}"/>
              </a:ext>
            </a:extLst>
          </p:cNvPr>
          <p:cNvSpPr/>
          <p:nvPr/>
        </p:nvSpPr>
        <p:spPr>
          <a:xfrm>
            <a:off x="5328209" y="5265072"/>
            <a:ext cx="3355473" cy="305465"/>
          </a:xfrm>
          <a:prstGeom prst="wedgeRectCallout">
            <a:avLst>
              <a:gd name="adj1" fmla="val -33595"/>
              <a:gd name="adj2" fmla="val -9449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Click the </a:t>
            </a:r>
            <a:r>
              <a:rPr lang="en-US" altLang="ja-JP" dirty="0">
                <a:solidFill>
                  <a:schemeClr val="tx1"/>
                </a:solidFill>
              </a:rPr>
              <a:t>parameter</a:t>
            </a:r>
            <a:r>
              <a:rPr kumimoji="1" lang="en-US" altLang="ja-JP" dirty="0">
                <a:solidFill>
                  <a:schemeClr val="tx1"/>
                </a:solidFill>
              </a:rPr>
              <a:t> name to rename it.</a:t>
            </a:r>
            <a:endParaRPr kumimoji="1" lang="ja-JP" altLang="en-US" dirty="0">
              <a:solidFill>
                <a:schemeClr val="tx1"/>
              </a:solidFill>
            </a:endParaRPr>
          </a:p>
        </p:txBody>
      </p:sp>
      <p:sp>
        <p:nvSpPr>
          <p:cNvPr id="6" name="吹き出し: 四角形 5">
            <a:extLst>
              <a:ext uri="{FF2B5EF4-FFF2-40B4-BE49-F238E27FC236}">
                <a16:creationId xmlns:a16="http://schemas.microsoft.com/office/drawing/2014/main" id="{17E38A45-9DE4-4A92-ABFB-8AB356F3C03F}"/>
              </a:ext>
            </a:extLst>
          </p:cNvPr>
          <p:cNvSpPr/>
          <p:nvPr/>
        </p:nvSpPr>
        <p:spPr>
          <a:xfrm>
            <a:off x="5202070" y="6456933"/>
            <a:ext cx="1342937" cy="433273"/>
          </a:xfrm>
          <a:prstGeom prst="wedgeRectCallout">
            <a:avLst>
              <a:gd name="adj1" fmla="val 10785"/>
              <a:gd name="adj2" fmla="val -7491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Set each item.</a:t>
            </a:r>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27504907-9523-40A8-9B4E-BB40FD98ADDE}"/>
              </a:ext>
            </a:extLst>
          </p:cNvPr>
          <p:cNvSpPr/>
          <p:nvPr/>
        </p:nvSpPr>
        <p:spPr>
          <a:xfrm>
            <a:off x="3558509" y="4923735"/>
            <a:ext cx="338416"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BCDD102-5E88-40A9-955A-B388C55B7B64}"/>
              </a:ext>
            </a:extLst>
          </p:cNvPr>
          <p:cNvSpPr/>
          <p:nvPr/>
        </p:nvSpPr>
        <p:spPr>
          <a:xfrm>
            <a:off x="5088679" y="4879738"/>
            <a:ext cx="480644"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a:t>
            </a:r>
            <a:r>
              <a:rPr lang="ja-JP" altLang="en-US" sz="1600" kern="0" dirty="0">
                <a:solidFill>
                  <a:srgbClr val="5F5F5F"/>
                </a:solidFill>
              </a:rPr>
              <a:t>：</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a:solidFill>
                  <a:srgbClr val="5F5F5F"/>
                </a:solidFill>
              </a:rPr>
              <a:t>double</a:t>
            </a: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0.0</a:t>
            </a:r>
          </a:p>
          <a:p>
            <a:pPr lvl="2" eaLnBrk="1" hangingPunct="1">
              <a:lnSpc>
                <a:spcPct val="80000"/>
              </a:lnSpc>
              <a:defRPr/>
            </a:pPr>
            <a:r>
              <a:rPr lang="en-US" altLang="ja-JP" sz="1600" kern="0" dirty="0">
                <a:solidFill>
                  <a:srgbClr val="5F5F5F"/>
                </a:solidFill>
              </a:rPr>
              <a:t>Constraint </a:t>
            </a:r>
            <a:r>
              <a:rPr lang="ja-JP" altLang="en-US" sz="1600" kern="0" dirty="0">
                <a:solidFill>
                  <a:srgbClr val="5F5F5F"/>
                </a:solidFill>
              </a:rPr>
              <a:t>：</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4905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dirty="0">
                <a:solidFill>
                  <a:schemeClr val="tx1"/>
                </a:solidFill>
              </a:rPr>
              <a:t>Enable operation of mobile robots using GUI (slider)</a:t>
            </a:r>
            <a:endParaRPr lang="ja-JP" altLang="en-US" sz="1600" dirty="0">
              <a:solidFill>
                <a:schemeClr val="tx1"/>
              </a:solidFill>
            </a:endParaRP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2" name="図 1">
            <a:extLst>
              <a:ext uri="{FF2B5EF4-FFF2-40B4-BE49-F238E27FC236}">
                <a16:creationId xmlns:a16="http://schemas.microsoft.com/office/drawing/2014/main" id="{7EDDFE83-69BC-4E7F-8F54-AF17F3E5362A}"/>
              </a:ext>
            </a:extLst>
          </p:cNvPr>
          <p:cNvPicPr>
            <a:picLocks noChangeAspect="1"/>
          </p:cNvPicPr>
          <p:nvPr/>
        </p:nvPicPr>
        <p:blipFill>
          <a:blip r:embed="rId4"/>
          <a:stretch>
            <a:fillRect/>
          </a:stretch>
        </p:blipFill>
        <p:spPr>
          <a:xfrm>
            <a:off x="4598946" y="1141867"/>
            <a:ext cx="4202178" cy="32922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344862"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Show GUI when editing configuration parameters in RT System Editor</a:t>
            </a: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en-US" altLang="ja-JP" sz="4000" dirty="0">
                <a:solidFill>
                  <a:srgbClr val="5F5F5F"/>
                </a:solidFill>
              </a:rPr>
              <a:t>Configuration parameter constraints, and widget settings</a:t>
            </a: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Constraint</a:t>
            </a:r>
            <a:r>
              <a:rPr lang="ja-JP" altLang="en-US" sz="2000" kern="0" dirty="0">
                <a:solidFill>
                  <a:srgbClr val="5F5F5F"/>
                </a:solidFill>
              </a:rPr>
              <a:t>：</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Configuration Parameter settings</a:t>
            </a: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the following configuration parameters</a:t>
            </a: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en-US" altLang="ja-JP" sz="1600" kern="0" dirty="0">
                <a:solidFill>
                  <a:srgbClr val="5F5F5F"/>
                </a:solidFill>
              </a:rPr>
              <a:t>Type</a:t>
            </a:r>
            <a:r>
              <a:rPr lang="ja-JP" altLang="en-US" sz="1600" kern="0" dirty="0">
                <a:solidFill>
                  <a:srgbClr val="5F5F5F"/>
                </a:solidFill>
              </a:rPr>
              <a:t>：</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Default</a:t>
            </a:r>
            <a:r>
              <a:rPr lang="ja-JP" altLang="en-US" sz="1600" kern="0" dirty="0">
                <a:solidFill>
                  <a:srgbClr val="5F5F5F"/>
                </a:solidFill>
              </a:rPr>
              <a:t> </a:t>
            </a:r>
            <a:r>
              <a:rPr lang="en-US" altLang="ja-JP" sz="1600" kern="0" dirty="0">
                <a:solidFill>
                  <a:srgbClr val="5F5F5F"/>
                </a:solidFill>
              </a:rPr>
              <a:t>Value</a:t>
            </a:r>
            <a:r>
              <a:rPr lang="ja-JP" altLang="en-US" sz="1600" kern="0" dirty="0">
                <a:solidFill>
                  <a:srgbClr val="5F5F5F"/>
                </a:solidFill>
              </a:rPr>
              <a:t>： </a:t>
            </a:r>
            <a:r>
              <a:rPr lang="en-US" altLang="ja-JP" sz="1600" kern="0" dirty="0">
                <a:solidFill>
                  <a:srgbClr val="5F5F5F"/>
                </a:solidFill>
              </a:rPr>
              <a:t>30</a:t>
            </a: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884290"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241630" y="3564015"/>
            <a:ext cx="3483646" cy="584775"/>
          </a:xfrm>
          <a:prstGeom prst="rect">
            <a:avLst/>
          </a:prstGeom>
        </p:spPr>
        <p:txBody>
          <a:bodyPr wrap="none">
            <a:spAutoFit/>
          </a:bodyPr>
          <a:lstStyle/>
          <a:p>
            <a:pPr>
              <a:defRPr/>
            </a:pPr>
            <a:r>
              <a:rPr lang="en-US" altLang="ja-JP" sz="1600" b="1" kern="0" dirty="0">
                <a:solidFill>
                  <a:srgbClr val="5F5F5F"/>
                </a:solidFill>
              </a:rPr>
              <a:t>Stop when the sensor value is </a:t>
            </a:r>
          </a:p>
          <a:p>
            <a:pPr>
              <a:defRPr/>
            </a:pPr>
            <a:r>
              <a:rPr lang="en-US" altLang="ja-JP" sz="1600" b="1" kern="0" dirty="0">
                <a:solidFill>
                  <a:srgbClr val="5F5F5F"/>
                </a:solidFill>
              </a:rPr>
              <a:t>greater than or equal to this value</a:t>
            </a:r>
            <a:endParaRPr lang="ja-JP" altLang="en-US" sz="1600" b="1" dirty="0"/>
          </a:p>
        </p:txBody>
      </p:sp>
      <p:pic>
        <p:nvPicPr>
          <p:cNvPr id="3" name="図 2">
            <a:extLst>
              <a:ext uri="{FF2B5EF4-FFF2-40B4-BE49-F238E27FC236}">
                <a16:creationId xmlns:a16="http://schemas.microsoft.com/office/drawing/2014/main" id="{62B70EC1-1946-4F10-99B5-8316067891CF}"/>
              </a:ext>
            </a:extLst>
          </p:cNvPr>
          <p:cNvPicPr>
            <a:picLocks noChangeAspect="1"/>
          </p:cNvPicPr>
          <p:nvPr/>
        </p:nvPicPr>
        <p:blipFill>
          <a:blip r:embed="rId3"/>
          <a:stretch>
            <a:fillRect/>
          </a:stretch>
        </p:blipFill>
        <p:spPr>
          <a:xfrm>
            <a:off x="4996832" y="1627395"/>
            <a:ext cx="4006388" cy="32444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Raspberry Pi mouse distance sensor</a:t>
            </a: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 mouse is equipped with a distance sensor</a:t>
            </a:r>
          </a:p>
          <a:p>
            <a:pPr lvl="1" eaLnBrk="1" hangingPunct="1">
              <a:lnSpc>
                <a:spcPct val="80000"/>
              </a:lnSpc>
              <a:defRPr/>
            </a:pPr>
            <a:r>
              <a:rPr lang="en-US" altLang="ja-JP" sz="2000" kern="0" dirty="0">
                <a:solidFill>
                  <a:srgbClr val="5F5F5F"/>
                </a:solidFill>
              </a:rPr>
              <a:t>The measured value becomes larger as the distance to the object is shorter.</a:t>
            </a: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The simulator also calculates and outputs a value close to this data.</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ドキュメントの設定</a:t>
            </a:r>
            <a:endParaRPr lang="en-US" altLang="ja-JP" dirty="0">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Document</a:t>
            </a: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Please, open the following WEB site.</a:t>
            </a:r>
          </a:p>
          <a:p>
            <a:pPr eaLnBrk="1" hangingPunct="1">
              <a:lnSpc>
                <a:spcPct val="80000"/>
              </a:lnSpc>
            </a:pPr>
            <a:r>
              <a:rPr lang="en-US" altLang="ja-JP" sz="2400" kern="0" dirty="0">
                <a:solidFill>
                  <a:srgbClr val="5F5F5F"/>
                </a:solidFill>
              </a:rPr>
              <a:t>Windows</a:t>
            </a:r>
            <a:endParaRPr lang="en-US" altLang="ja-JP" sz="2400" kern="0" dirty="0">
              <a:solidFill>
                <a:srgbClr val="5F5F5F"/>
              </a:solidFill>
              <a:hlinkClick r:id="rId3"/>
            </a:endParaRPr>
          </a:p>
          <a:p>
            <a:pPr lvl="1" eaLnBrk="1" hangingPunct="1">
              <a:lnSpc>
                <a:spcPct val="80000"/>
              </a:lnSpc>
            </a:pPr>
            <a:r>
              <a:rPr lang="en-US" altLang="ja-JP" sz="2400" kern="0" dirty="0">
                <a:solidFill>
                  <a:srgbClr val="5F5F5F"/>
                </a:solidFill>
                <a:hlinkClick r:id="rId3"/>
              </a:rPr>
              <a:t>https://openrtm.org/openrtm/ja/doc/casestudy/raspberrypi_mouse/raspimouse_tutorial_rtm_seminar/tutorial_rtm_seminar_win_part2</a:t>
            </a:r>
            <a:endParaRPr lang="en-US" altLang="ja-JP" sz="2400" kern="0" dirty="0">
              <a:solidFill>
                <a:srgbClr val="5F5F5F"/>
              </a:solidFill>
            </a:endParaRPr>
          </a:p>
          <a:p>
            <a:pPr eaLnBrk="1" hangingPunct="1">
              <a:lnSpc>
                <a:spcPct val="80000"/>
              </a:lnSpc>
            </a:pPr>
            <a:r>
              <a:rPr lang="en-US" altLang="ja-JP" sz="2800" kern="0" dirty="0">
                <a:solidFill>
                  <a:srgbClr val="5F5F5F"/>
                </a:solidFill>
              </a:rPr>
              <a:t>Ubuntu</a:t>
            </a:r>
            <a:endParaRPr lang="en-US" altLang="ja-JP" sz="2800" kern="0" dirty="0">
              <a:solidFill>
                <a:srgbClr val="5F5F5F"/>
              </a:solidFill>
              <a:hlinkClick r:id="rId4"/>
            </a:endParaRPr>
          </a:p>
          <a:p>
            <a:pPr lvl="1" eaLnBrk="1" hangingPunct="1">
              <a:lnSpc>
                <a:spcPct val="80000"/>
              </a:lnSpc>
            </a:pPr>
            <a:r>
              <a:rPr lang="en-US" altLang="ja-JP" sz="2400" kern="0" dirty="0">
                <a:solidFill>
                  <a:srgbClr val="5F5F5F"/>
                </a:solidFill>
                <a:hlinkClick r:id="rId4"/>
              </a:rPr>
              <a:t>https://openrtm.org/openrtm/ja/doc/casestudy/raspberrypi_mouse/raspimouse_tutorial_rtm_seminar/tutorial_rtm_seminar_ubuntu_part2</a:t>
            </a:r>
            <a:endParaRPr lang="en-US" altLang="ja-JP" sz="2400" kern="0" dirty="0">
              <a:solidFill>
                <a:srgbClr val="5F5F5F"/>
              </a:solidFill>
            </a:endParaRPr>
          </a:p>
          <a:p>
            <a:pPr lvl="1" eaLnBrk="1" hangingPunct="1">
              <a:lnSpc>
                <a:spcPct val="80000"/>
              </a:lnSpc>
            </a:pPr>
            <a:endParaRPr lang="en-US" altLang="ja-JP" sz="2400" kern="0" dirty="0">
              <a:solidFill>
                <a:srgbClr val="5F5F5F"/>
              </a:solidFill>
            </a:endParaRPr>
          </a:p>
        </p:txBody>
      </p:sp>
      <p:pic>
        <p:nvPicPr>
          <p:cNvPr id="8" name="図 7">
            <a:extLst>
              <a:ext uri="{FF2B5EF4-FFF2-40B4-BE49-F238E27FC236}">
                <a16:creationId xmlns:a16="http://schemas.microsoft.com/office/drawing/2014/main" id="{B13EE714-79D1-45F8-98F6-AF6AA6D2661F}"/>
              </a:ext>
            </a:extLst>
          </p:cNvPr>
          <p:cNvPicPr>
            <a:picLocks noChangeAspect="1"/>
          </p:cNvPicPr>
          <p:nvPr/>
        </p:nvPicPr>
        <p:blipFill>
          <a:blip r:embed="rId5"/>
          <a:stretch>
            <a:fillRect/>
          </a:stretch>
        </p:blipFill>
        <p:spPr>
          <a:xfrm>
            <a:off x="2276745" y="4326802"/>
            <a:ext cx="3510390" cy="2500242"/>
          </a:xfrm>
          <a:prstGeom prst="rect">
            <a:avLst/>
          </a:prstGeom>
        </p:spPr>
      </p:pic>
    </p:spTree>
    <p:extLst>
      <p:ext uri="{BB962C8B-B14F-4D97-AF65-F5344CB8AC3E}">
        <p14:creationId xmlns:p14="http://schemas.microsoft.com/office/powerpoint/2010/main" val="190693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E94EDC1-9A89-45E7-B7BC-960995E277F9}"/>
              </a:ext>
            </a:extLst>
          </p:cNvPr>
          <p:cNvPicPr>
            <a:picLocks noChangeAspect="1"/>
          </p:cNvPicPr>
          <p:nvPr/>
        </p:nvPicPr>
        <p:blipFill>
          <a:blip r:embed="rId3"/>
          <a:stretch>
            <a:fillRect/>
          </a:stretch>
        </p:blipFill>
        <p:spPr>
          <a:xfrm>
            <a:off x="1321175" y="2024999"/>
            <a:ext cx="5480658" cy="4608227"/>
          </a:xfrm>
          <a:prstGeom prst="rect">
            <a:avLst/>
          </a:prstGeom>
        </p:spPr>
      </p:pic>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Language setting</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Set information about the language to be implemented and the operating environment.</a:t>
            </a:r>
            <a:endParaRPr lang="en-US" altLang="ja-JP" sz="1100" kern="0" dirty="0">
              <a:solidFill>
                <a:srgbClr val="5F5F5F"/>
              </a:solidFill>
            </a:endParaRPr>
          </a:p>
        </p:txBody>
      </p:sp>
      <p:sp>
        <p:nvSpPr>
          <p:cNvPr id="3" name="吹き出し: 四角形 2">
            <a:extLst>
              <a:ext uri="{FF2B5EF4-FFF2-40B4-BE49-F238E27FC236}">
                <a16:creationId xmlns:a16="http://schemas.microsoft.com/office/drawing/2014/main" id="{04055AC7-9E3C-457F-8FC3-9000D3EFEAD3}"/>
              </a:ext>
            </a:extLst>
          </p:cNvPr>
          <p:cNvSpPr/>
          <p:nvPr/>
        </p:nvSpPr>
        <p:spPr>
          <a:xfrm>
            <a:off x="95760" y="3540493"/>
            <a:ext cx="2295255" cy="612886"/>
          </a:xfrm>
          <a:prstGeom prst="wedgeRectCallout">
            <a:avLst>
              <a:gd name="adj1" fmla="val 24369"/>
              <a:gd name="adj2" fmla="val -1146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Set the language.</a:t>
            </a:r>
          </a:p>
          <a:p>
            <a:r>
              <a:rPr kumimoji="1" lang="en-US" altLang="ja-JP" sz="1600" dirty="0">
                <a:solidFill>
                  <a:schemeClr val="tx1"/>
                </a:solidFill>
              </a:rPr>
              <a:t>This time, set "C ++".</a:t>
            </a:r>
            <a:endParaRPr kumimoji="1" lang="ja-JP" altLang="en-US" sz="1600" dirty="0">
              <a:solidFill>
                <a:schemeClr val="tx1"/>
              </a:solidFill>
            </a:endParaRPr>
          </a:p>
        </p:txBody>
      </p:sp>
      <p:sp>
        <p:nvSpPr>
          <p:cNvPr id="4" name="吹き出し: 四角形 3">
            <a:extLst>
              <a:ext uri="{FF2B5EF4-FFF2-40B4-BE49-F238E27FC236}">
                <a16:creationId xmlns:a16="http://schemas.microsoft.com/office/drawing/2014/main" id="{B485B725-F136-4CE2-82B6-3D3A9F4B2FCC}"/>
              </a:ext>
            </a:extLst>
          </p:cNvPr>
          <p:cNvSpPr/>
          <p:nvPr/>
        </p:nvSpPr>
        <p:spPr>
          <a:xfrm>
            <a:off x="4526732" y="5372950"/>
            <a:ext cx="4575702" cy="433273"/>
          </a:xfrm>
          <a:prstGeom prst="wedgeRectCallout">
            <a:avLst>
              <a:gd name="adj1" fmla="val -30016"/>
              <a:gd name="adj2" fmla="val 17312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Language and Environment tab.</a:t>
            </a:r>
            <a:endParaRPr kumimoji="1" lang="ja-JP" altLang="en-US" sz="1800" dirty="0">
              <a:solidFill>
                <a:schemeClr val="tx1"/>
              </a:solidFill>
            </a:endParaRPr>
          </a:p>
        </p:txBody>
      </p:sp>
    </p:spTree>
    <p:extLst>
      <p:ext uri="{BB962C8B-B14F-4D97-AF65-F5344CB8AC3E}">
        <p14:creationId xmlns:p14="http://schemas.microsoft.com/office/powerpoint/2010/main" val="1112952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7B360EC0-04D9-4129-8C4E-17E4B98C0B99}"/>
              </a:ext>
            </a:extLst>
          </p:cNvPr>
          <p:cNvPicPr>
            <a:picLocks noChangeAspect="1"/>
          </p:cNvPicPr>
          <p:nvPr/>
        </p:nvPicPr>
        <p:blipFill>
          <a:blip r:embed="rId3"/>
          <a:stretch>
            <a:fillRect/>
          </a:stretch>
        </p:blipFill>
        <p:spPr>
          <a:xfrm>
            <a:off x="4900245" y="4824155"/>
            <a:ext cx="4045617" cy="1611825"/>
          </a:xfrm>
          <a:prstGeom prst="rect">
            <a:avLst/>
          </a:prstGeom>
        </p:spPr>
      </p:pic>
      <p:pic>
        <p:nvPicPr>
          <p:cNvPr id="7" name="図 6">
            <a:extLst>
              <a:ext uri="{FF2B5EF4-FFF2-40B4-BE49-F238E27FC236}">
                <a16:creationId xmlns:a16="http://schemas.microsoft.com/office/drawing/2014/main" id="{6AB7DA3F-D501-49BB-9FB5-CA8DE3710780}"/>
              </a:ext>
            </a:extLst>
          </p:cNvPr>
          <p:cNvPicPr>
            <a:picLocks noChangeAspect="1"/>
          </p:cNvPicPr>
          <p:nvPr/>
        </p:nvPicPr>
        <p:blipFill>
          <a:blip r:embed="rId4"/>
          <a:stretch>
            <a:fillRect/>
          </a:stretch>
        </p:blipFill>
        <p:spPr>
          <a:xfrm>
            <a:off x="4665842" y="1282234"/>
            <a:ext cx="4263671" cy="2281781"/>
          </a:xfrm>
          <a:prstGeom prst="rect">
            <a:avLst/>
          </a:prstGeom>
        </p:spPr>
      </p:pic>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Skeleton code generation</a:t>
            </a: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297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A skeleton code is generated by pressing the code generation button from the basic tab.</a:t>
            </a: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Source code</a:t>
            </a:r>
          </a:p>
          <a:p>
            <a:pPr lvl="3" eaLnBrk="1" hangingPunct="1">
              <a:lnSpc>
                <a:spcPct val="80000"/>
              </a:lnSpc>
              <a:defRPr/>
            </a:pPr>
            <a:r>
              <a:rPr lang="en-US" altLang="ja-JP" sz="1200" kern="0" dirty="0">
                <a:solidFill>
                  <a:srgbClr val="5F5F5F"/>
                </a:solidFill>
              </a:rPr>
              <a:t>C++ Source files(.</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en-US" altLang="ja-JP" sz="1200" kern="0" dirty="0">
                <a:solidFill>
                  <a:srgbClr val="5F5F5F"/>
                </a:solidFill>
              </a:rPr>
              <a:t>Header files</a:t>
            </a:r>
            <a:r>
              <a:rPr lang="ja-JP" altLang="en-US" sz="1200" kern="0" dirty="0">
                <a:solidFill>
                  <a:srgbClr val="5F5F5F"/>
                </a:solidFill>
              </a:rPr>
              <a:t> </a:t>
            </a:r>
            <a:r>
              <a:rPr lang="en-US" altLang="ja-JP" sz="1200" kern="0" dirty="0">
                <a:solidFill>
                  <a:srgbClr val="5F5F5F"/>
                </a:solidFill>
              </a:rPr>
              <a:t>(.h)</a:t>
            </a:r>
          </a:p>
          <a:p>
            <a:pPr lvl="2" eaLnBrk="1" hangingPunct="1">
              <a:lnSpc>
                <a:spcPct val="80000"/>
              </a:lnSpc>
              <a:defRPr/>
            </a:pP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etc.</a:t>
            </a:r>
          </a:p>
        </p:txBody>
      </p:sp>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706264"/>
            <a:ext cx="4641850" cy="332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the generated file</a:t>
            </a:r>
          </a:p>
          <a:p>
            <a:pPr lvl="1" eaLnBrk="1" hangingPunct="1">
              <a:lnSpc>
                <a:spcPct val="80000"/>
              </a:lnSpc>
              <a:defRPr/>
            </a:pPr>
            <a:r>
              <a:rPr lang="en-US" altLang="ja-JP" sz="1600" kern="0" dirty="0">
                <a:solidFill>
                  <a:srgbClr val="5F5F5F"/>
                </a:solidFill>
              </a:rPr>
              <a:t>Right-click the created project and select “Show In“(</a:t>
            </a:r>
            <a:r>
              <a:rPr lang="ja-JP" altLang="en-US" sz="1600" kern="0" dirty="0">
                <a:solidFill>
                  <a:srgbClr val="5F5F5F"/>
                </a:solidFill>
              </a:rPr>
              <a:t>表示方法</a:t>
            </a:r>
            <a:r>
              <a:rPr lang="en-US" altLang="ja-JP" sz="1600" kern="0" dirty="0">
                <a:solidFill>
                  <a:srgbClr val="5F5F5F"/>
                </a:solidFill>
              </a:rPr>
              <a:t>)-&gt; "System Explorer".</a:t>
            </a:r>
          </a:p>
          <a:p>
            <a:pPr lvl="1" eaLnBrk="1" hangingPunct="1">
              <a:lnSpc>
                <a:spcPct val="80000"/>
              </a:lnSpc>
              <a:defRPr/>
            </a:pPr>
            <a:r>
              <a:rPr lang="en-US" altLang="ja-JP" sz="1600" kern="0" dirty="0">
                <a:solidFill>
                  <a:srgbClr val="5F5F5F"/>
                </a:solidFill>
              </a:rPr>
              <a:t>Explorer will open the workspace folder, so check if the above file exists</a:t>
            </a:r>
            <a:endParaRPr lang="en-US" altLang="ja-JP" sz="1200" kern="0" dirty="0">
              <a:solidFill>
                <a:srgbClr val="5F5F5F"/>
              </a:solidFill>
            </a:endParaRPr>
          </a:p>
        </p:txBody>
      </p:sp>
      <p:sp>
        <p:nvSpPr>
          <p:cNvPr id="4" name="吹き出し: 四角形 3">
            <a:extLst>
              <a:ext uri="{FF2B5EF4-FFF2-40B4-BE49-F238E27FC236}">
                <a16:creationId xmlns:a16="http://schemas.microsoft.com/office/drawing/2014/main" id="{07F37A8C-0EC2-433F-A8A5-37FEB31F934E}"/>
              </a:ext>
            </a:extLst>
          </p:cNvPr>
          <p:cNvSpPr/>
          <p:nvPr/>
        </p:nvSpPr>
        <p:spPr>
          <a:xfrm>
            <a:off x="4897438" y="3701426"/>
            <a:ext cx="2340523" cy="433273"/>
          </a:xfrm>
          <a:prstGeom prst="wedgeRectCallout">
            <a:avLst>
              <a:gd name="adj1" fmla="val -39280"/>
              <a:gd name="adj2" fmla="val -836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the Basic tab.</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EDA27A76-0A04-434E-93EB-62A17C1C6C91}"/>
              </a:ext>
            </a:extLst>
          </p:cNvPr>
          <p:cNvSpPr/>
          <p:nvPr/>
        </p:nvSpPr>
        <p:spPr>
          <a:xfrm>
            <a:off x="4678297" y="2424483"/>
            <a:ext cx="3555395" cy="433273"/>
          </a:xfrm>
          <a:prstGeom prst="wedgeRectCallout">
            <a:avLst>
              <a:gd name="adj1" fmla="val -26958"/>
              <a:gd name="adj2" fmla="val -9666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code generation button</a:t>
            </a:r>
            <a:endParaRPr kumimoji="1" lang="ja-JP" altLang="en-US" sz="1800" dirty="0">
              <a:solidFill>
                <a:schemeClr val="tx1"/>
              </a:solidFill>
            </a:endParaRPr>
          </a:p>
        </p:txBody>
      </p:sp>
      <p:sp>
        <p:nvSpPr>
          <p:cNvPr id="12" name="吹き出し: 四角形 11">
            <a:extLst>
              <a:ext uri="{FF2B5EF4-FFF2-40B4-BE49-F238E27FC236}">
                <a16:creationId xmlns:a16="http://schemas.microsoft.com/office/drawing/2014/main" id="{E0F76228-5841-40B7-BFF7-27066545D4D2}"/>
              </a:ext>
            </a:extLst>
          </p:cNvPr>
          <p:cNvSpPr/>
          <p:nvPr/>
        </p:nvSpPr>
        <p:spPr>
          <a:xfrm>
            <a:off x="5924988" y="4808325"/>
            <a:ext cx="2447487" cy="287094"/>
          </a:xfrm>
          <a:prstGeom prst="wedgeRectCallout">
            <a:avLst>
              <a:gd name="adj1" fmla="val -52375"/>
              <a:gd name="adj2" fmla="val 7399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Right click on the created project</a:t>
            </a:r>
            <a:endParaRPr kumimoji="1" lang="ja-JP" altLang="en-US" sz="1200" dirty="0">
              <a:solidFill>
                <a:schemeClr val="tx1"/>
              </a:solidFill>
            </a:endParaRPr>
          </a:p>
        </p:txBody>
      </p:sp>
      <p:sp>
        <p:nvSpPr>
          <p:cNvPr id="14" name="吹き出し: 四角形 13">
            <a:extLst>
              <a:ext uri="{FF2B5EF4-FFF2-40B4-BE49-F238E27FC236}">
                <a16:creationId xmlns:a16="http://schemas.microsoft.com/office/drawing/2014/main" id="{E9EB9AB4-48D7-44FF-9166-37B3CB0715F4}"/>
              </a:ext>
            </a:extLst>
          </p:cNvPr>
          <p:cNvSpPr/>
          <p:nvPr/>
        </p:nvSpPr>
        <p:spPr>
          <a:xfrm>
            <a:off x="6192180" y="6292433"/>
            <a:ext cx="2340523" cy="287094"/>
          </a:xfrm>
          <a:prstGeom prst="wedgeRectCallout">
            <a:avLst>
              <a:gd name="adj1" fmla="val 17913"/>
              <a:gd name="adj2" fmla="val -1065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“Show In”-&gt; “System Explorer”</a:t>
            </a:r>
            <a:endParaRPr kumimoji="1" lang="ja-JP" altLang="en-US" sz="1200" dirty="0">
              <a:solidFill>
                <a:schemeClr val="tx1"/>
              </a:solidFill>
            </a:endParaRPr>
          </a:p>
        </p:txBody>
      </p:sp>
    </p:spTree>
    <p:extLst>
      <p:ext uri="{BB962C8B-B14F-4D97-AF65-F5344CB8AC3E}">
        <p14:creationId xmlns:p14="http://schemas.microsoft.com/office/powerpoint/2010/main" val="934791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32</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Edit source code, build RTC</a:t>
            </a:r>
          </a:p>
        </p:txBody>
      </p:sp>
    </p:spTree>
    <p:extLst>
      <p:ext uri="{BB962C8B-B14F-4D97-AF65-F5344CB8AC3E}">
        <p14:creationId xmlns:p14="http://schemas.microsoft.com/office/powerpoint/2010/main" val="2192949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Generate various files required for build</a:t>
            </a:r>
            <a:endParaRPr lang="en-US" altLang="ja-JP" sz="1400" dirty="0">
              <a:solidFill>
                <a:srgbClr val="5F5F5F"/>
              </a:solidFill>
            </a:endParaRPr>
          </a:p>
          <a:p>
            <a:pPr lvl="1" eaLnBrk="1" hangingPunct="1">
              <a:lnSpc>
                <a:spcPct val="80000"/>
              </a:lnSpc>
            </a:pPr>
            <a:r>
              <a:rPr lang="en-US" altLang="ja-JP" sz="1400" dirty="0">
                <a:solidFill>
                  <a:srgbClr val="5F5F5F"/>
                </a:solidFill>
              </a:rPr>
              <a:t>Various files generated by </a:t>
            </a:r>
            <a:r>
              <a:rPr lang="en-US" altLang="ja-JP" sz="1400" dirty="0" err="1">
                <a:solidFill>
                  <a:srgbClr val="5F5F5F"/>
                </a:solidFill>
              </a:rPr>
              <a:t>CMake</a:t>
            </a:r>
            <a:endParaRPr lang="en-US" altLang="ja-JP" sz="1400" dirty="0">
              <a:solidFill>
                <a:srgbClr val="5F5F5F"/>
              </a:solidFill>
            </a:endParaRPr>
          </a:p>
          <a:p>
            <a:pPr eaLnBrk="1" hangingPunct="1">
              <a:lnSpc>
                <a:spcPct val="80000"/>
              </a:lnSpc>
            </a:pPr>
            <a:r>
              <a:rPr lang="en-US" altLang="ja-JP" sz="2400" dirty="0">
                <a:solidFill>
                  <a:srgbClr val="5F5F5F"/>
                </a:solidFill>
              </a:rPr>
              <a:t>Edit the source code</a:t>
            </a:r>
          </a:p>
          <a:p>
            <a:pPr lvl="1" eaLnBrk="1" hangingPunct="1">
              <a:lnSpc>
                <a:spcPct val="80000"/>
              </a:lnSpc>
            </a:pPr>
            <a:r>
              <a:rPr lang="en-US" altLang="ja-JP" sz="1400" dirty="0">
                <a:solidFill>
                  <a:srgbClr val="5F5F5F"/>
                </a:solidFill>
              </a:rPr>
              <a:t>Edit </a:t>
            </a:r>
            <a:r>
              <a:rPr lang="en-US" altLang="ja-JP" sz="1400" dirty="0" err="1">
                <a:solidFill>
                  <a:srgbClr val="5F5F5F"/>
                </a:solidFill>
              </a:rPr>
              <a:t>RobotController.h</a:t>
            </a:r>
            <a:endParaRPr lang="en-US" altLang="ja-JP" sz="1400" dirty="0">
              <a:solidFill>
                <a:srgbClr val="5F5F5F"/>
              </a:solidFill>
            </a:endParaRPr>
          </a:p>
          <a:p>
            <a:pPr lvl="1" eaLnBrk="1" hangingPunct="1">
              <a:lnSpc>
                <a:spcPct val="80000"/>
              </a:lnSpc>
            </a:pPr>
            <a:r>
              <a:rPr lang="en-US" altLang="ja-JP" sz="1400" dirty="0">
                <a:solidFill>
                  <a:srgbClr val="5F5F5F"/>
                </a:solidFill>
              </a:rPr>
              <a:t>Edit RobotController.cpp</a:t>
            </a:r>
          </a:p>
          <a:p>
            <a:pPr eaLnBrk="1" hangingPunct="1">
              <a:lnSpc>
                <a:spcPct val="80000"/>
              </a:lnSpc>
            </a:pPr>
            <a:r>
              <a:rPr lang="en-US" altLang="ja-JP" sz="2400" dirty="0">
                <a:solidFill>
                  <a:srgbClr val="5F5F5F"/>
                </a:solidFill>
              </a:rPr>
              <a:t>Build</a:t>
            </a: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Steps to build</a:t>
            </a: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34</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34</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Generate various files required for build</a:t>
            </a:r>
          </a:p>
          <a:p>
            <a:pPr lvl="1" eaLnBrk="1" hangingPunct="1">
              <a:lnSpc>
                <a:spcPct val="80000"/>
              </a:lnSpc>
            </a:pPr>
            <a:r>
              <a:rPr lang="en-US" altLang="ja-JP" sz="1800" dirty="0">
                <a:solidFill>
                  <a:srgbClr val="5F5F5F"/>
                </a:solidFill>
              </a:rPr>
              <a:t>Describe the settings in CMakeLists.txt.</a:t>
            </a:r>
          </a:p>
          <a:p>
            <a:pPr lvl="2" eaLnBrk="1" hangingPunct="1">
              <a:lnSpc>
                <a:spcPct val="80000"/>
              </a:lnSpc>
            </a:pPr>
            <a:r>
              <a:rPr lang="en-US" altLang="ja-JP" sz="1000" dirty="0">
                <a:solidFill>
                  <a:srgbClr val="5F5F5F"/>
                </a:solidFill>
              </a:rPr>
              <a:t>CMakeLists.txt is also generated when you create the skeleton code in RTC Build</a:t>
            </a: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491" y="1898287"/>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35</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35</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a:solidFill>
                  <a:srgbClr val="5F5F5F"/>
                </a:solidFill>
              </a:rPr>
              <a:t>Start </a:t>
            </a:r>
            <a:r>
              <a:rPr lang="en-US" altLang="ja-JP" sz="2400" dirty="0" err="1">
                <a:solidFill>
                  <a:srgbClr val="5F5F5F"/>
                </a:solidFill>
              </a:rPr>
              <a:t>CMake</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en-US" altLang="ja-JP" sz="1400" dirty="0">
                <a:solidFill>
                  <a:srgbClr val="5F5F5F"/>
                </a:solidFill>
              </a:rPr>
              <a:t>Enter the following command</a:t>
            </a:r>
          </a:p>
          <a:p>
            <a:pPr lvl="2" eaLnBrk="1" hangingPunct="1">
              <a:lnSpc>
                <a:spcPct val="80000"/>
              </a:lnSpc>
            </a:pPr>
            <a:r>
              <a:rPr lang="en-US" altLang="ja-JP" sz="1400" dirty="0" err="1">
                <a:solidFill>
                  <a:srgbClr val="5F5F5F"/>
                </a:solidFill>
              </a:rPr>
              <a:t>cmake-gui</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36</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36</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457815" y="5206489"/>
            <a:ext cx="4185465" cy="855095"/>
          </a:xfrm>
          <a:prstGeom prst="wedgeRectCallout">
            <a:avLst>
              <a:gd name="adj1" fmla="val 23243"/>
              <a:gd name="adj2" fmla="val 6890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Enter "</a:t>
            </a:r>
            <a:r>
              <a:rPr lang="en-US" altLang="ja-JP" sz="1800" dirty="0" err="1">
                <a:solidFill>
                  <a:schemeClr val="tx1"/>
                </a:solidFill>
              </a:rPr>
              <a:t>cmake</a:t>
            </a:r>
            <a:r>
              <a:rPr lang="en-US" altLang="ja-JP" sz="1800" dirty="0">
                <a:solidFill>
                  <a:schemeClr val="tx1"/>
                </a:solidFill>
              </a:rPr>
              <a:t>" in "</a:t>
            </a:r>
            <a:r>
              <a:rPr lang="ja-JP" altLang="en-US" sz="1800" dirty="0">
                <a:solidFill>
                  <a:schemeClr val="tx1"/>
                </a:solidFill>
              </a:rPr>
              <a:t>ここに入力して検索</a:t>
            </a:r>
            <a:r>
              <a:rPr lang="en-US" altLang="ja-JP" sz="1800" dirty="0">
                <a:solidFill>
                  <a:schemeClr val="tx1"/>
                </a:solidFill>
              </a:rPr>
              <a:t>" at the bottom left</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Drag and drop CMakeLists.txt onto </a:t>
            </a:r>
            <a:r>
              <a:rPr lang="en-US" altLang="ja-JP" sz="2400" kern="0" dirty="0" err="1">
                <a:solidFill>
                  <a:srgbClr val="5F5F5F"/>
                </a:solidFill>
              </a:rPr>
              <a:t>cmake-gui</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 is a folder for projects generated by RTC Builder.</a:t>
            </a: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7EA5A8D-FA99-4D47-B950-683C5AED75DD}"/>
              </a:ext>
            </a:extLst>
          </p:cNvPr>
          <p:cNvPicPr>
            <a:picLocks noChangeAspect="1"/>
          </p:cNvPicPr>
          <p:nvPr/>
        </p:nvPicPr>
        <p:blipFill>
          <a:blip r:embed="rId3"/>
          <a:stretch>
            <a:fillRect/>
          </a:stretch>
        </p:blipFill>
        <p:spPr>
          <a:xfrm>
            <a:off x="971600" y="1142429"/>
            <a:ext cx="6435715" cy="5715571"/>
          </a:xfrm>
          <a:prstGeom prst="rect">
            <a:avLst/>
          </a:prstGeom>
        </p:spPr>
      </p:pic>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3" name="吹き出し: 四角形 2">
            <a:extLst>
              <a:ext uri="{FF2B5EF4-FFF2-40B4-BE49-F238E27FC236}">
                <a16:creationId xmlns:a16="http://schemas.microsoft.com/office/drawing/2014/main" id="{0DC0BEF1-A9B0-4E44-B8CB-1BBA314288B3}"/>
              </a:ext>
            </a:extLst>
          </p:cNvPr>
          <p:cNvSpPr/>
          <p:nvPr/>
        </p:nvSpPr>
        <p:spPr>
          <a:xfrm>
            <a:off x="1709746" y="2684489"/>
            <a:ext cx="4519230" cy="1237430"/>
          </a:xfrm>
          <a:prstGeom prst="wedgeRectCallout">
            <a:avLst>
              <a:gd name="adj1" fmla="val 29501"/>
              <a:gd name="adj2" fmla="val -6745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Set the folder to generate solution files etc.</a:t>
            </a:r>
          </a:p>
          <a:p>
            <a:pPr algn="ctr"/>
            <a:r>
              <a:rPr lang="en-US" altLang="ja-JP" sz="1800" dirty="0">
                <a:solidFill>
                  <a:schemeClr val="tx1"/>
                </a:solidFill>
              </a:rPr>
              <a:t>(</a:t>
            </a:r>
            <a:r>
              <a:rPr lang="en-US" altLang="ja-JP" sz="1800" dirty="0" err="1">
                <a:solidFill>
                  <a:schemeClr val="tx1"/>
                </a:solidFill>
              </a:rPr>
              <a:t>e.g.:C</a:t>
            </a:r>
            <a:r>
              <a:rPr lang="en-US" altLang="ja-JP" sz="1800" dirty="0">
                <a:solidFill>
                  <a:schemeClr val="tx1"/>
                </a:solidFill>
              </a:rPr>
              <a:t>:/workspace/</a:t>
            </a:r>
            <a:r>
              <a:rPr lang="en-US" altLang="ja-JP" sz="1800" dirty="0" err="1">
                <a:solidFill>
                  <a:schemeClr val="tx1"/>
                </a:solidFill>
              </a:rPr>
              <a:t>RobotController</a:t>
            </a:r>
            <a:r>
              <a:rPr lang="en-US" altLang="ja-JP" sz="1800" dirty="0">
                <a:solidFill>
                  <a:schemeClr val="tx1"/>
                </a:solidFill>
              </a:rPr>
              <a:t>/build)</a:t>
            </a:r>
          </a:p>
          <a:p>
            <a:pPr algn="ctr"/>
            <a:r>
              <a:rPr lang="en-US" altLang="ja-JP" sz="1800" dirty="0">
                <a:solidFill>
                  <a:schemeClr val="tx1"/>
                </a:solidFill>
              </a:rPr>
              <a:t>Add "/build" after drag and drop.</a:t>
            </a:r>
            <a:endParaRPr kumimoji="1" lang="ja-JP" altLang="en-US" sz="1800" dirty="0">
              <a:solidFill>
                <a:schemeClr val="tx1"/>
              </a:solidFill>
            </a:endParaRPr>
          </a:p>
        </p:txBody>
      </p:sp>
      <p:sp>
        <p:nvSpPr>
          <p:cNvPr id="4" name="正方形/長方形 3">
            <a:extLst>
              <a:ext uri="{FF2B5EF4-FFF2-40B4-BE49-F238E27FC236}">
                <a16:creationId xmlns:a16="http://schemas.microsoft.com/office/drawing/2014/main" id="{9A121D61-1526-43EE-8D6C-886E4E0A8983}"/>
              </a:ext>
            </a:extLst>
          </p:cNvPr>
          <p:cNvSpPr/>
          <p:nvPr/>
        </p:nvSpPr>
        <p:spPr>
          <a:xfrm>
            <a:off x="2636785" y="2123855"/>
            <a:ext cx="3600400" cy="216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en-US" altLang="ja-JP" sz="2400" dirty="0">
                <a:solidFill>
                  <a:srgbClr val="5F5F5F"/>
                </a:solidFill>
              </a:rPr>
              <a:t>Creating component to operate the mobile robot (Raspberry Pi Mouse) on the simulator.</a:t>
            </a:r>
          </a:p>
          <a:p>
            <a:pPr lvl="1" eaLnBrk="1" hangingPunct="1">
              <a:lnSpc>
                <a:spcPct val="80000"/>
              </a:lnSpc>
            </a:pPr>
            <a:r>
              <a:rPr lang="en-US" altLang="ja-JP" sz="2000" dirty="0">
                <a:solidFill>
                  <a:srgbClr val="5F5F5F"/>
                </a:solidFill>
              </a:rPr>
              <a:t>Target speed input by GUI</a:t>
            </a:r>
          </a:p>
          <a:p>
            <a:pPr lvl="1" eaLnBrk="1" hangingPunct="1">
              <a:lnSpc>
                <a:spcPct val="80000"/>
              </a:lnSpc>
            </a:pPr>
            <a:r>
              <a:rPr lang="en-US" altLang="ja-JP" sz="2000" dirty="0">
                <a:solidFill>
                  <a:srgbClr val="5F5F5F"/>
                </a:solidFill>
              </a:rPr>
              <a:t>Stops when the sensor value exceeds a certain level</a:t>
            </a: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Outline of the training</a:t>
            </a:r>
          </a:p>
        </p:txBody>
      </p:sp>
      <p:pic>
        <p:nvPicPr>
          <p:cNvPr id="2" name="図 1">
            <a:extLst>
              <a:ext uri="{FF2B5EF4-FFF2-40B4-BE49-F238E27FC236}">
                <a16:creationId xmlns:a16="http://schemas.microsoft.com/office/drawing/2014/main" id="{3EFE6C6D-96B5-4C75-B228-E28219ABC284}"/>
              </a:ext>
            </a:extLst>
          </p:cNvPr>
          <p:cNvPicPr>
            <a:picLocks noChangeAspect="1"/>
          </p:cNvPicPr>
          <p:nvPr/>
        </p:nvPicPr>
        <p:blipFill>
          <a:blip r:embed="rId3"/>
          <a:stretch>
            <a:fillRect/>
          </a:stretch>
        </p:blipFill>
        <p:spPr>
          <a:xfrm>
            <a:off x="1834020" y="2541146"/>
            <a:ext cx="5168250" cy="424827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7045" y="3264603"/>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36A71FC6-F15C-456A-9609-B68684D95FF4}"/>
              </a:ext>
            </a:extLst>
          </p:cNvPr>
          <p:cNvPicPr>
            <a:picLocks noChangeAspect="1"/>
          </p:cNvPicPr>
          <p:nvPr/>
        </p:nvPicPr>
        <p:blipFill>
          <a:blip r:embed="rId4"/>
          <a:stretch>
            <a:fillRect/>
          </a:stretch>
        </p:blipFill>
        <p:spPr>
          <a:xfrm>
            <a:off x="249358" y="2553990"/>
            <a:ext cx="4303230" cy="3821707"/>
          </a:xfrm>
          <a:prstGeom prst="rect">
            <a:avLst/>
          </a:prstGeom>
        </p:spPr>
      </p:pic>
      <p:sp>
        <p:nvSpPr>
          <p:cNvPr id="3" name="吹き出し: 四角形 2">
            <a:extLst>
              <a:ext uri="{FF2B5EF4-FFF2-40B4-BE49-F238E27FC236}">
                <a16:creationId xmlns:a16="http://schemas.microsoft.com/office/drawing/2014/main" id="{5925D16D-AA14-4AD0-9992-8328F7C3DBA4}"/>
              </a:ext>
            </a:extLst>
          </p:cNvPr>
          <p:cNvSpPr/>
          <p:nvPr/>
        </p:nvSpPr>
        <p:spPr>
          <a:xfrm>
            <a:off x="386536" y="5226237"/>
            <a:ext cx="4353740" cy="723043"/>
          </a:xfrm>
          <a:prstGeom prst="wedgeRectCallout">
            <a:avLst>
              <a:gd name="adj1" fmla="val -38054"/>
              <a:gd name="adj2" fmla="val -851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Click the Configure button.</a:t>
            </a:r>
          </a:p>
          <a:p>
            <a:pPr algn="ctr"/>
            <a:r>
              <a:rPr kumimoji="1" lang="en-US" altLang="ja-JP" dirty="0">
                <a:solidFill>
                  <a:schemeClr val="tx1"/>
                </a:solidFill>
              </a:rPr>
              <a:t>Collect library information required for compilation.</a:t>
            </a: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1C09DF71-61EE-4283-B3B8-2F93D5C92DD7}"/>
              </a:ext>
            </a:extLst>
          </p:cNvPr>
          <p:cNvSpPr/>
          <p:nvPr/>
        </p:nvSpPr>
        <p:spPr>
          <a:xfrm>
            <a:off x="255462" y="4644134"/>
            <a:ext cx="671133"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四角形 5">
            <a:extLst>
              <a:ext uri="{FF2B5EF4-FFF2-40B4-BE49-F238E27FC236}">
                <a16:creationId xmlns:a16="http://schemas.microsoft.com/office/drawing/2014/main" id="{DB7E53AB-C446-4B75-BE7C-BE3BC37169E9}"/>
              </a:ext>
            </a:extLst>
          </p:cNvPr>
          <p:cNvSpPr/>
          <p:nvPr/>
        </p:nvSpPr>
        <p:spPr>
          <a:xfrm>
            <a:off x="5929873" y="4552249"/>
            <a:ext cx="1620180" cy="503238"/>
          </a:xfrm>
          <a:prstGeom prst="wedgeRectCallout">
            <a:avLst>
              <a:gd name="adj1" fmla="val -37621"/>
              <a:gd name="adj2" fmla="val -6821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Select YES</a:t>
            </a:r>
            <a:endParaRPr kumimoji="1" lang="ja-JP" altLang="en-US" dirty="0">
              <a:solidFill>
                <a:schemeClr val="tx1"/>
              </a:solidFill>
            </a:endParaRPr>
          </a:p>
        </p:txBody>
      </p:sp>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For </a:t>
            </a:r>
            <a:r>
              <a:rPr lang="en-US" altLang="ja-JP" dirty="0" err="1">
                <a:solidFill>
                  <a:srgbClr val="5F5F5F"/>
                </a:solidFill>
              </a:rPr>
              <a:t>CMake</a:t>
            </a:r>
            <a:r>
              <a:rPr lang="en-US" altLang="ja-JP" dirty="0">
                <a:solidFill>
                  <a:srgbClr val="5F5F5F"/>
                </a:solidFill>
              </a:rPr>
              <a:t> 3.14 or later</a:t>
            </a: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583796"/>
            <a:ext cx="5490609" cy="1206628"/>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Build environment settings</a:t>
            </a: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r>
              <a:rPr lang="en-US" altLang="ja-JP" sz="1800" dirty="0">
                <a:solidFill>
                  <a:schemeClr val="tx1"/>
                </a:solidFill>
              </a:rPr>
              <a:t>Code::Blocks        </a:t>
            </a:r>
            <a:r>
              <a:rPr kumimoji="1" lang="en-US" altLang="ja-JP" sz="1800" dirty="0">
                <a:solidFill>
                  <a:schemeClr val="tx1"/>
                </a:solidFill>
              </a:rPr>
              <a:t> </a:t>
            </a:r>
            <a:r>
              <a:rPr lang="ja-JP" altLang="en-US" sz="1800" dirty="0">
                <a:solidFill>
                  <a:schemeClr val="tx1"/>
                </a:solidFill>
              </a:rPr>
              <a:t>→ </a:t>
            </a:r>
            <a:r>
              <a:rPr lang="en-US" altLang="ja-JP" sz="1800" dirty="0" err="1">
                <a:solidFill>
                  <a:schemeClr val="tx1"/>
                </a:solidFill>
              </a:rPr>
              <a:t>CodeBlocks</a:t>
            </a:r>
            <a:r>
              <a:rPr lang="en-US" altLang="ja-JP" sz="1800" dirty="0">
                <a:solidFill>
                  <a:schemeClr val="tx1"/>
                </a:solidFill>
              </a:rPr>
              <a:t>-Unix </a:t>
            </a:r>
            <a:r>
              <a:rPr lang="en-US" altLang="ja-JP" sz="1800" dirty="0" err="1">
                <a:solidFill>
                  <a:schemeClr val="tx1"/>
                </a:solidFill>
              </a:rPr>
              <a:t>Makefiles</a:t>
            </a:r>
            <a:endParaRPr lang="en-US" altLang="ja-JP"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X64.</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3915434"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After setting, press the Finish button.</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pic>
        <p:nvPicPr>
          <p:cNvPr id="3" name="図 2">
            <a:extLst>
              <a:ext uri="{FF2B5EF4-FFF2-40B4-BE49-F238E27FC236}">
                <a16:creationId xmlns:a16="http://schemas.microsoft.com/office/drawing/2014/main" id="{A877F86F-64B9-453F-8BFB-26801C1CA0E0}"/>
              </a:ext>
            </a:extLst>
          </p:cNvPr>
          <p:cNvPicPr>
            <a:picLocks noChangeAspect="1"/>
          </p:cNvPicPr>
          <p:nvPr/>
        </p:nvPicPr>
        <p:blipFill>
          <a:blip r:embed="rId3"/>
          <a:stretch>
            <a:fillRect/>
          </a:stretch>
        </p:blipFill>
        <p:spPr>
          <a:xfrm>
            <a:off x="1989016" y="1268413"/>
            <a:ext cx="5387550" cy="4784694"/>
          </a:xfrm>
          <a:prstGeom prst="rect">
            <a:avLst/>
          </a:prstGeom>
        </p:spPr>
      </p:pic>
      <p:sp>
        <p:nvSpPr>
          <p:cNvPr id="2" name="吹き出し: 四角形 1">
            <a:extLst>
              <a:ext uri="{FF2B5EF4-FFF2-40B4-BE49-F238E27FC236}">
                <a16:creationId xmlns:a16="http://schemas.microsoft.com/office/drawing/2014/main" id="{BAD12E0D-1922-4F31-AF2F-76E98BDE4297}"/>
              </a:ext>
            </a:extLst>
          </p:cNvPr>
          <p:cNvSpPr/>
          <p:nvPr/>
        </p:nvSpPr>
        <p:spPr>
          <a:xfrm>
            <a:off x="1981103" y="6114842"/>
            <a:ext cx="5202432" cy="408970"/>
          </a:xfrm>
          <a:prstGeom prst="wedgeRectCallout">
            <a:avLst>
              <a:gd name="adj1" fmla="val -13300"/>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"Configure done" is displayed, it is successful.</a:t>
            </a:r>
          </a:p>
        </p:txBody>
      </p:sp>
      <p:cxnSp>
        <p:nvCxnSpPr>
          <p:cNvPr id="5" name="直線コネクタ 4">
            <a:extLst>
              <a:ext uri="{FF2B5EF4-FFF2-40B4-BE49-F238E27FC236}">
                <a16:creationId xmlns:a16="http://schemas.microsoft.com/office/drawing/2014/main" id="{FAD1320D-51C9-4493-B940-4B5A7FDF9872}"/>
              </a:ext>
            </a:extLst>
          </p:cNvPr>
          <p:cNvCxnSpPr/>
          <p:nvPr/>
        </p:nvCxnSpPr>
        <p:spPr>
          <a:xfrm>
            <a:off x="2141730" y="5785984"/>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C91E435-58D0-479E-A231-8D618EFB82AD}"/>
              </a:ext>
            </a:extLst>
          </p:cNvPr>
          <p:cNvPicPr>
            <a:picLocks noChangeAspect="1"/>
          </p:cNvPicPr>
          <p:nvPr/>
        </p:nvPicPr>
        <p:blipFill>
          <a:blip r:embed="rId3"/>
          <a:stretch>
            <a:fillRect/>
          </a:stretch>
        </p:blipFill>
        <p:spPr>
          <a:xfrm>
            <a:off x="1647825" y="1268414"/>
            <a:ext cx="5624475" cy="4995108"/>
          </a:xfrm>
          <a:prstGeom prst="rect">
            <a:avLst/>
          </a:prstGeom>
        </p:spPr>
      </p:pic>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Generating files needed for build</a:t>
            </a:r>
          </a:p>
        </p:txBody>
      </p:sp>
      <p:sp>
        <p:nvSpPr>
          <p:cNvPr id="2" name="吹き出し: 四角形 1">
            <a:extLst>
              <a:ext uri="{FF2B5EF4-FFF2-40B4-BE49-F238E27FC236}">
                <a16:creationId xmlns:a16="http://schemas.microsoft.com/office/drawing/2014/main" id="{27F6A4FE-CFE0-4E68-89CC-DD4F8DB89830}"/>
              </a:ext>
            </a:extLst>
          </p:cNvPr>
          <p:cNvSpPr/>
          <p:nvPr/>
        </p:nvSpPr>
        <p:spPr>
          <a:xfrm>
            <a:off x="531246" y="4644135"/>
            <a:ext cx="4931157" cy="408970"/>
          </a:xfrm>
          <a:prstGeom prst="wedgeRectCallout">
            <a:avLst>
              <a:gd name="adj1" fmla="val -7565"/>
              <a:gd name="adj2" fmla="val -12670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Generate button to generate the file.</a:t>
            </a:r>
          </a:p>
        </p:txBody>
      </p:sp>
      <p:sp>
        <p:nvSpPr>
          <p:cNvPr id="3" name="吹き出し: 四角形 2">
            <a:extLst>
              <a:ext uri="{FF2B5EF4-FFF2-40B4-BE49-F238E27FC236}">
                <a16:creationId xmlns:a16="http://schemas.microsoft.com/office/drawing/2014/main" id="{09C6E2B4-EAE8-47AA-AB52-F52D6E19149C}"/>
              </a:ext>
            </a:extLst>
          </p:cNvPr>
          <p:cNvSpPr/>
          <p:nvPr/>
        </p:nvSpPr>
        <p:spPr>
          <a:xfrm>
            <a:off x="1629159" y="6346534"/>
            <a:ext cx="5381241" cy="408970"/>
          </a:xfrm>
          <a:prstGeom prst="wedgeRectCallout">
            <a:avLst>
              <a:gd name="adj1" fmla="val -23814"/>
              <a:gd name="adj2" fmla="val -10826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If "Generating done" is displayed, it is successful.</a:t>
            </a:r>
          </a:p>
        </p:txBody>
      </p:sp>
      <p:cxnSp>
        <p:nvCxnSpPr>
          <p:cNvPr id="11" name="直線コネクタ 10">
            <a:extLst>
              <a:ext uri="{FF2B5EF4-FFF2-40B4-BE49-F238E27FC236}">
                <a16:creationId xmlns:a16="http://schemas.microsoft.com/office/drawing/2014/main" id="{EEB08FA6-A0DF-4CD4-AC26-4C8252E66975}"/>
              </a:ext>
            </a:extLst>
          </p:cNvPr>
          <p:cNvCxnSpPr/>
          <p:nvPr/>
        </p:nvCxnSpPr>
        <p:spPr>
          <a:xfrm>
            <a:off x="1781690" y="5994285"/>
            <a:ext cx="12151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pic>
        <p:nvPicPr>
          <p:cNvPr id="2" name="図 1">
            <a:extLst>
              <a:ext uri="{FF2B5EF4-FFF2-40B4-BE49-F238E27FC236}">
                <a16:creationId xmlns:a16="http://schemas.microsoft.com/office/drawing/2014/main" id="{138A740D-347D-43C7-875F-3B6DD0AA3A79}"/>
              </a:ext>
            </a:extLst>
          </p:cNvPr>
          <p:cNvPicPr>
            <a:picLocks noChangeAspect="1"/>
          </p:cNvPicPr>
          <p:nvPr/>
        </p:nvPicPr>
        <p:blipFill>
          <a:blip r:embed="rId3"/>
          <a:stretch>
            <a:fillRect/>
          </a:stretch>
        </p:blipFill>
        <p:spPr>
          <a:xfrm>
            <a:off x="1601671" y="1178749"/>
            <a:ext cx="6020164" cy="5346519"/>
          </a:xfrm>
          <a:prstGeom prst="rect">
            <a:avLst/>
          </a:prstGeom>
        </p:spPr>
      </p:pic>
      <p:sp>
        <p:nvSpPr>
          <p:cNvPr id="4" name="吹き出し: 四角形 3">
            <a:extLst>
              <a:ext uri="{FF2B5EF4-FFF2-40B4-BE49-F238E27FC236}">
                <a16:creationId xmlns:a16="http://schemas.microsoft.com/office/drawing/2014/main" id="{2622240F-908E-401F-998E-AF60A448533F}"/>
              </a:ext>
            </a:extLst>
          </p:cNvPr>
          <p:cNvSpPr/>
          <p:nvPr/>
        </p:nvSpPr>
        <p:spPr>
          <a:xfrm>
            <a:off x="531246" y="4644135"/>
            <a:ext cx="5660934" cy="408970"/>
          </a:xfrm>
          <a:prstGeom prst="wedgeRectCallout">
            <a:avLst>
              <a:gd name="adj1" fmla="val 18434"/>
              <a:gd name="adj2" fmla="val -921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Click the "Open Project" button to start Visual Studio.</a:t>
            </a:r>
          </a:p>
        </p:txBody>
      </p:sp>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If the version of </a:t>
            </a:r>
            <a:r>
              <a:rPr lang="en-US" altLang="ja-JP" sz="2400" kern="0" dirty="0" err="1">
                <a:solidFill>
                  <a:srgbClr val="5F5F5F"/>
                </a:solidFill>
              </a:rPr>
              <a:t>CMake-gui</a:t>
            </a:r>
            <a:r>
              <a:rPr lang="en-US" altLang="ja-JP" sz="2400" kern="0" dirty="0">
                <a:solidFill>
                  <a:srgbClr val="5F5F5F"/>
                </a:solidFill>
              </a:rPr>
              <a:t> is old, there is no "Open Project" button, so double-click the file to open it.</a:t>
            </a: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le-click "RobotController.sln" in the build folder to open it</a:t>
            </a: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Double-click "</a:t>
            </a:r>
            <a:r>
              <a:rPr lang="en-US" altLang="ja-JP" sz="1400" kern="0" dirty="0" err="1">
                <a:solidFill>
                  <a:srgbClr val="5F5F5F"/>
                </a:solidFill>
              </a:rPr>
              <a:t>RobotController.cbp</a:t>
            </a:r>
            <a:r>
              <a:rPr lang="en-US" altLang="ja-JP" sz="1400" kern="0" dirty="0">
                <a:solidFill>
                  <a:srgbClr val="5F5F5F"/>
                </a:solidFill>
              </a:rPr>
              <a:t>" in the build folder to open it.</a:t>
            </a: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 starts</a:t>
            </a: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 starts</a:t>
            </a: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294D286-7727-4856-8442-F043C8B2AC65}"/>
              </a:ext>
            </a:extLst>
          </p:cNvPr>
          <p:cNvPicPr>
            <a:picLocks noChangeAspect="1"/>
          </p:cNvPicPr>
          <p:nvPr/>
        </p:nvPicPr>
        <p:blipFill>
          <a:blip r:embed="rId4"/>
          <a:stretch>
            <a:fillRect/>
          </a:stretch>
        </p:blipFill>
        <p:spPr>
          <a:xfrm>
            <a:off x="49213" y="2261334"/>
            <a:ext cx="4882827" cy="4006594"/>
          </a:xfrm>
          <a:prstGeom prst="rect">
            <a:avLst/>
          </a:prstGeom>
        </p:spPr>
      </p:pic>
      <p:sp>
        <p:nvSpPr>
          <p:cNvPr id="3" name="吹き出し: 四角形 2">
            <a:extLst>
              <a:ext uri="{FF2B5EF4-FFF2-40B4-BE49-F238E27FC236}">
                <a16:creationId xmlns:a16="http://schemas.microsoft.com/office/drawing/2014/main" id="{7558F422-E8AE-4FB3-A53E-519872032C8B}"/>
              </a:ext>
            </a:extLst>
          </p:cNvPr>
          <p:cNvSpPr/>
          <p:nvPr/>
        </p:nvSpPr>
        <p:spPr>
          <a:xfrm>
            <a:off x="149225" y="5517168"/>
            <a:ext cx="4985859"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a:t>
            </a:r>
            <a:r>
              <a:rPr lang="en-US" altLang="ja-JP" sz="1800" dirty="0" err="1">
                <a:solidFill>
                  <a:schemeClr val="tx1"/>
                </a:solidFill>
              </a:rPr>
              <a:t>RobotController.h</a:t>
            </a:r>
            <a:r>
              <a:rPr lang="en-US" altLang="ja-JP" sz="1800" dirty="0">
                <a:solidFill>
                  <a:schemeClr val="tx1"/>
                </a:solidFill>
              </a:rPr>
              <a:t> from Solution Explorer</a:t>
            </a:r>
          </a:p>
        </p:txBody>
      </p:sp>
      <p:sp>
        <p:nvSpPr>
          <p:cNvPr id="4" name="正方形/長方形 3">
            <a:extLst>
              <a:ext uri="{FF2B5EF4-FFF2-40B4-BE49-F238E27FC236}">
                <a16:creationId xmlns:a16="http://schemas.microsoft.com/office/drawing/2014/main" id="{EB2ECBC0-74DF-45A2-B704-A3890B59D258}"/>
              </a:ext>
            </a:extLst>
          </p:cNvPr>
          <p:cNvSpPr/>
          <p:nvPr/>
        </p:nvSpPr>
        <p:spPr>
          <a:xfrm>
            <a:off x="592578" y="4769946"/>
            <a:ext cx="1324127" cy="25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a:t>
            </a:r>
            <a:r>
              <a:rPr lang="en-US" altLang="ja-JP" sz="1800" kern="0" dirty="0" err="1">
                <a:solidFill>
                  <a:srgbClr val="5F5F5F"/>
                </a:solidFill>
              </a:rPr>
              <a:t>RobotController.h</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1286635" y="1763815"/>
            <a:ext cx="7400165"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Declaration of a variable that temporarily stores the sensor value</a:t>
            </a: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 Mouse Overview</a:t>
            </a: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 Mouse is an two-wheel drive mobile robot sold by RT.</a:t>
            </a: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6BAAB7C-DC38-488F-8ABB-6564C325DBE9}"/>
              </a:ext>
            </a:extLst>
          </p:cNvPr>
          <p:cNvSpPr txBox="1"/>
          <p:nvPr/>
        </p:nvSpPr>
        <p:spPr>
          <a:xfrm>
            <a:off x="4539455" y="5229200"/>
            <a:ext cx="1607720" cy="307777"/>
          </a:xfrm>
          <a:prstGeom prst="rect">
            <a:avLst/>
          </a:prstGeom>
          <a:solidFill>
            <a:schemeClr val="bg1"/>
          </a:solidFill>
        </p:spPr>
        <p:txBody>
          <a:bodyPr wrap="square">
            <a:spAutoFit/>
          </a:bodyPr>
          <a:lstStyle/>
          <a:p>
            <a:r>
              <a:rPr lang="en-US" altLang="ja-JP" sz="1400" kern="0" dirty="0">
                <a:solidFill>
                  <a:srgbClr val="5F5F5F"/>
                </a:solidFill>
              </a:rPr>
              <a:t>Distance sensor</a:t>
            </a:r>
            <a:endParaRPr lang="ja-JP" altLang="en-US" dirty="0"/>
          </a:p>
        </p:txBody>
      </p:sp>
      <p:sp>
        <p:nvSpPr>
          <p:cNvPr id="3" name="テキスト ボックス 2">
            <a:extLst>
              <a:ext uri="{FF2B5EF4-FFF2-40B4-BE49-F238E27FC236}">
                <a16:creationId xmlns:a16="http://schemas.microsoft.com/office/drawing/2014/main" id="{30BF2516-3A5C-4489-A329-964112C83D0A}"/>
              </a:ext>
            </a:extLst>
          </p:cNvPr>
          <p:cNvSpPr txBox="1"/>
          <p:nvPr/>
        </p:nvSpPr>
        <p:spPr>
          <a:xfrm>
            <a:off x="6924720" y="5205934"/>
            <a:ext cx="1607720" cy="307777"/>
          </a:xfrm>
          <a:prstGeom prst="rect">
            <a:avLst/>
          </a:prstGeom>
          <a:solidFill>
            <a:schemeClr val="bg1"/>
          </a:solidFill>
        </p:spPr>
        <p:txBody>
          <a:bodyPr wrap="square">
            <a:spAutoFit/>
          </a:bodyPr>
          <a:lstStyle/>
          <a:p>
            <a:r>
              <a:rPr lang="en-US" altLang="ja-JP" sz="1400" kern="0" dirty="0">
                <a:solidFill>
                  <a:srgbClr val="5F5F5F"/>
                </a:solidFill>
              </a:rPr>
              <a:t>Drive wheels</a:t>
            </a:r>
            <a:endParaRPr lang="ja-JP" altLang="en-US" dirty="0"/>
          </a:p>
        </p:txBody>
      </p:sp>
      <p:sp>
        <p:nvSpPr>
          <p:cNvPr id="4" name="テキスト ボックス 3">
            <a:extLst>
              <a:ext uri="{FF2B5EF4-FFF2-40B4-BE49-F238E27FC236}">
                <a16:creationId xmlns:a16="http://schemas.microsoft.com/office/drawing/2014/main" id="{60DA03CE-F253-40DE-9685-C87BCA56ED8F}"/>
              </a:ext>
            </a:extLst>
          </p:cNvPr>
          <p:cNvSpPr txBox="1"/>
          <p:nvPr/>
        </p:nvSpPr>
        <p:spPr>
          <a:xfrm>
            <a:off x="4707015" y="1890812"/>
            <a:ext cx="675075" cy="307777"/>
          </a:xfrm>
          <a:prstGeom prst="rect">
            <a:avLst/>
          </a:prstGeom>
          <a:solidFill>
            <a:schemeClr val="bg1"/>
          </a:solidFill>
        </p:spPr>
        <p:txBody>
          <a:bodyPr wrap="square">
            <a:spAutoFit/>
          </a:bodyPr>
          <a:lstStyle/>
          <a:p>
            <a:r>
              <a:rPr lang="en-US" altLang="ja-JP" sz="1400" kern="0" dirty="0">
                <a:solidFill>
                  <a:srgbClr val="5F5F5F"/>
                </a:solidFill>
              </a:rPr>
              <a:t>Front</a:t>
            </a:r>
            <a:endParaRPr lang="ja-JP" altLang="en-US" dirty="0"/>
          </a:p>
        </p:txBody>
      </p:sp>
      <p:sp>
        <p:nvSpPr>
          <p:cNvPr id="5" name="テキスト ボックス 4">
            <a:extLst>
              <a:ext uri="{FF2B5EF4-FFF2-40B4-BE49-F238E27FC236}">
                <a16:creationId xmlns:a16="http://schemas.microsoft.com/office/drawing/2014/main" id="{09679331-55E7-419A-9366-1FC689E93140}"/>
              </a:ext>
            </a:extLst>
          </p:cNvPr>
          <p:cNvSpPr txBox="1"/>
          <p:nvPr/>
        </p:nvSpPr>
        <p:spPr>
          <a:xfrm>
            <a:off x="7227295" y="1890812"/>
            <a:ext cx="675075" cy="307777"/>
          </a:xfrm>
          <a:prstGeom prst="rect">
            <a:avLst/>
          </a:prstGeom>
          <a:solidFill>
            <a:schemeClr val="bg1"/>
          </a:solidFill>
        </p:spPr>
        <p:txBody>
          <a:bodyPr wrap="square">
            <a:spAutoFit/>
          </a:bodyPr>
          <a:lstStyle/>
          <a:p>
            <a:r>
              <a:rPr lang="en-US" altLang="ja-JP" sz="1400" kern="0" dirty="0">
                <a:solidFill>
                  <a:srgbClr val="5F5F5F"/>
                </a:solidFill>
              </a:rPr>
              <a:t>Back</a:t>
            </a:r>
            <a:endParaRPr lang="ja-JP" altLang="en-US" dirty="0"/>
          </a:p>
        </p:txBody>
      </p:sp>
    </p:spTree>
    <p:extLst>
      <p:ext uri="{BB962C8B-B14F-4D97-AF65-F5344CB8AC3E}">
        <p14:creationId xmlns:p14="http://schemas.microsoft.com/office/powerpoint/2010/main" val="463944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E58AE7-4F99-44EE-9536-61D7F17F2CAD}"/>
              </a:ext>
            </a:extLst>
          </p:cNvPr>
          <p:cNvPicPr>
            <a:picLocks noChangeAspect="1"/>
          </p:cNvPicPr>
          <p:nvPr/>
        </p:nvPicPr>
        <p:blipFill>
          <a:blip r:embed="rId3"/>
          <a:stretch>
            <a:fillRect/>
          </a:stretch>
        </p:blipFill>
        <p:spPr>
          <a:xfrm>
            <a:off x="226784" y="2584950"/>
            <a:ext cx="4615246" cy="3787030"/>
          </a:xfrm>
          <a:prstGeom prst="rect">
            <a:avLst/>
          </a:prstGeom>
        </p:spPr>
      </p:pic>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2275862"/>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2140743"/>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545556"/>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吹き出し: 四角形 1">
            <a:extLst>
              <a:ext uri="{FF2B5EF4-FFF2-40B4-BE49-F238E27FC236}">
                <a16:creationId xmlns:a16="http://schemas.microsoft.com/office/drawing/2014/main" id="{CD95CC5F-BA80-41F2-98F1-120080397AD6}"/>
              </a:ext>
            </a:extLst>
          </p:cNvPr>
          <p:cNvSpPr/>
          <p:nvPr/>
        </p:nvSpPr>
        <p:spPr>
          <a:xfrm>
            <a:off x="149225" y="6022058"/>
            <a:ext cx="5187860" cy="408970"/>
          </a:xfrm>
          <a:prstGeom prst="wedgeRectCallout">
            <a:avLst>
              <a:gd name="adj1" fmla="val -24107"/>
              <a:gd name="adj2" fmla="val -17050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800" dirty="0">
                <a:solidFill>
                  <a:schemeClr val="tx1"/>
                </a:solidFill>
              </a:rPr>
              <a:t>Open RobotController.cpp from Solution Explorer</a:t>
            </a:r>
          </a:p>
        </p:txBody>
      </p:sp>
      <p:sp>
        <p:nvSpPr>
          <p:cNvPr id="3" name="正方形/長方形 2">
            <a:extLst>
              <a:ext uri="{FF2B5EF4-FFF2-40B4-BE49-F238E27FC236}">
                <a16:creationId xmlns:a16="http://schemas.microsoft.com/office/drawing/2014/main" id="{EF7DC5CC-4521-4C25-B266-CA25E455A7F5}"/>
              </a:ext>
            </a:extLst>
          </p:cNvPr>
          <p:cNvSpPr/>
          <p:nvPr/>
        </p:nvSpPr>
        <p:spPr>
          <a:xfrm>
            <a:off x="926595" y="5293210"/>
            <a:ext cx="1215135" cy="161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EC8A955-1BCC-43C2-8BFB-861D7B919A14}"/>
              </a:ext>
            </a:extLst>
          </p:cNvPr>
          <p:cNvPicPr>
            <a:picLocks noChangeAspect="1"/>
          </p:cNvPicPr>
          <p:nvPr/>
        </p:nvPicPr>
        <p:blipFill>
          <a:blip r:embed="rId3"/>
          <a:stretch>
            <a:fillRect/>
          </a:stretch>
        </p:blipFill>
        <p:spPr>
          <a:xfrm>
            <a:off x="179388" y="1877004"/>
            <a:ext cx="7181850" cy="1885950"/>
          </a:xfrm>
          <a:prstGeom prst="rect">
            <a:avLst/>
          </a:prstGeom>
        </p:spPr>
      </p:pic>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a:t>
            </a:r>
            <a:r>
              <a:rPr lang="en-US" altLang="ja-JP" sz="1800" kern="0">
                <a:solidFill>
                  <a:srgbClr val="5F5F5F"/>
                </a:solidFill>
              </a:rPr>
              <a:t>.cpp</a:t>
            </a:r>
            <a:endParaRPr lang="en-US" altLang="ja-JP" sz="1800" kern="0" dirty="0">
              <a:solidFill>
                <a:srgbClr val="5F5F5F"/>
              </a:solidFill>
            </a:endParaRPr>
          </a:p>
        </p:txBody>
      </p:sp>
      <p:sp>
        <p:nvSpPr>
          <p:cNvPr id="4" name="正方形/長方形 3">
            <a:extLst>
              <a:ext uri="{FF2B5EF4-FFF2-40B4-BE49-F238E27FC236}">
                <a16:creationId xmlns:a16="http://schemas.microsoft.com/office/drawing/2014/main" id="{A0DC6031-24B5-47B7-A1E4-71537796380B}"/>
              </a:ext>
            </a:extLst>
          </p:cNvPr>
          <p:cNvSpPr/>
          <p:nvPr/>
        </p:nvSpPr>
        <p:spPr>
          <a:xfrm>
            <a:off x="1395906" y="2202896"/>
            <a:ext cx="3195355" cy="110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四角形 4">
            <a:extLst>
              <a:ext uri="{FF2B5EF4-FFF2-40B4-BE49-F238E27FC236}">
                <a16:creationId xmlns:a16="http://schemas.microsoft.com/office/drawing/2014/main" id="{5B7B75ED-032B-455C-813D-3FB1DB5F3A2A}"/>
              </a:ext>
            </a:extLst>
          </p:cNvPr>
          <p:cNvSpPr/>
          <p:nvPr/>
        </p:nvSpPr>
        <p:spPr>
          <a:xfrm>
            <a:off x="2115986" y="3558469"/>
            <a:ext cx="3311109"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onActivated</a:t>
            </a:r>
            <a:r>
              <a:rPr lang="en-US" altLang="ja-JP" sz="1800" dirty="0">
                <a:solidFill>
                  <a:schemeClr val="tx1"/>
                </a:solidFill>
              </a:rPr>
              <a:t> function</a:t>
            </a:r>
          </a:p>
        </p:txBody>
      </p:sp>
      <p:pic>
        <p:nvPicPr>
          <p:cNvPr id="8" name="図 7">
            <a:extLst>
              <a:ext uri="{FF2B5EF4-FFF2-40B4-BE49-F238E27FC236}">
                <a16:creationId xmlns:a16="http://schemas.microsoft.com/office/drawing/2014/main" id="{34715E27-CFE8-4C7E-8814-5B1E44AD3E70}"/>
              </a:ext>
            </a:extLst>
          </p:cNvPr>
          <p:cNvPicPr>
            <a:picLocks noChangeAspect="1"/>
          </p:cNvPicPr>
          <p:nvPr/>
        </p:nvPicPr>
        <p:blipFill>
          <a:blip r:embed="rId4"/>
          <a:stretch>
            <a:fillRect/>
          </a:stretch>
        </p:blipFill>
        <p:spPr>
          <a:xfrm>
            <a:off x="296525" y="4392608"/>
            <a:ext cx="7124700" cy="1809750"/>
          </a:xfrm>
          <a:prstGeom prst="rect">
            <a:avLst/>
          </a:prstGeom>
        </p:spPr>
      </p:pic>
      <p:sp>
        <p:nvSpPr>
          <p:cNvPr id="10" name="正方形/長方形 9">
            <a:extLst>
              <a:ext uri="{FF2B5EF4-FFF2-40B4-BE49-F238E27FC236}">
                <a16:creationId xmlns:a16="http://schemas.microsoft.com/office/drawing/2014/main" id="{11F7971D-F58B-4956-93A6-7218D1DD7B13}"/>
              </a:ext>
            </a:extLst>
          </p:cNvPr>
          <p:cNvSpPr/>
          <p:nvPr/>
        </p:nvSpPr>
        <p:spPr>
          <a:xfrm>
            <a:off x="1447576" y="4722900"/>
            <a:ext cx="1999300" cy="911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45560850-9AE2-47E4-9839-43A1854041C2}"/>
              </a:ext>
            </a:extLst>
          </p:cNvPr>
          <p:cNvSpPr/>
          <p:nvPr/>
        </p:nvSpPr>
        <p:spPr>
          <a:xfrm>
            <a:off x="1755945" y="6033991"/>
            <a:ext cx="3491130" cy="408970"/>
          </a:xfrm>
          <a:prstGeom prst="wedgeRectCallout">
            <a:avLst>
              <a:gd name="adj1" fmla="val -17485"/>
              <a:gd name="adj2" fmla="val -13823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onDeativated</a:t>
            </a:r>
            <a:r>
              <a:rPr lang="en-US" altLang="ja-JP" sz="1800" dirty="0">
                <a:solidFill>
                  <a:schemeClr val="tx1"/>
                </a:solidFill>
              </a:rPr>
              <a:t> function</a:t>
            </a:r>
          </a:p>
        </p:txBody>
      </p:sp>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Edit RobotController.cpp</a:t>
            </a:r>
          </a:p>
          <a:p>
            <a:pPr lvl="1" eaLnBrk="1" hangingPunct="1">
              <a:lnSpc>
                <a:spcPct val="80000"/>
              </a:lnSpc>
              <a:defRPr/>
            </a:pPr>
            <a:r>
              <a:rPr lang="en-US" altLang="ja-JP" sz="1600" kern="0" dirty="0">
                <a:solidFill>
                  <a:srgbClr val="5F5F5F"/>
                </a:solidFill>
              </a:rPr>
              <a:t>If it is difficult to write, please copy and paste from the following page.</a:t>
            </a:r>
          </a:p>
          <a:p>
            <a:pPr lvl="1" eaLnBrk="1" hangingPunct="1">
              <a:lnSpc>
                <a:spcPct val="80000"/>
              </a:lnSpc>
              <a:defRPr/>
            </a:pPr>
            <a:r>
              <a:rPr lang="en-US" altLang="ja-JP" sz="1600" kern="0" dirty="0">
                <a:solidFill>
                  <a:srgbClr val="5F5F5F"/>
                </a:solidFill>
              </a:rPr>
              <a:t>https://openrtm.org/openrtm/ja/node/6550#toc20</a:t>
            </a:r>
          </a:p>
          <a:p>
            <a:pPr lvl="1"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359AEE53-C93B-4E21-AC69-8888934E5F82}"/>
              </a:ext>
            </a:extLst>
          </p:cNvPr>
          <p:cNvPicPr>
            <a:picLocks noChangeAspect="1"/>
          </p:cNvPicPr>
          <p:nvPr/>
        </p:nvPicPr>
        <p:blipFill>
          <a:blip r:embed="rId3"/>
          <a:stretch>
            <a:fillRect/>
          </a:stretch>
        </p:blipFill>
        <p:spPr>
          <a:xfrm>
            <a:off x="1151620" y="2256009"/>
            <a:ext cx="7425643" cy="4368345"/>
          </a:xfrm>
          <a:prstGeom prst="rect">
            <a:avLst/>
          </a:prstGeom>
        </p:spPr>
      </p:pic>
      <p:sp>
        <p:nvSpPr>
          <p:cNvPr id="3" name="正方形/長方形 2">
            <a:extLst>
              <a:ext uri="{FF2B5EF4-FFF2-40B4-BE49-F238E27FC236}">
                <a16:creationId xmlns:a16="http://schemas.microsoft.com/office/drawing/2014/main" id="{8658440B-1B0D-4385-B3C1-498368DFE787}"/>
              </a:ext>
            </a:extLst>
          </p:cNvPr>
          <p:cNvSpPr/>
          <p:nvPr/>
        </p:nvSpPr>
        <p:spPr>
          <a:xfrm>
            <a:off x="1736685" y="2438890"/>
            <a:ext cx="6635789" cy="3952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四角形 3">
            <a:extLst>
              <a:ext uri="{FF2B5EF4-FFF2-40B4-BE49-F238E27FC236}">
                <a16:creationId xmlns:a16="http://schemas.microsoft.com/office/drawing/2014/main" id="{F6F625D4-2D83-472D-A8E1-4F1E08835830}"/>
              </a:ext>
            </a:extLst>
          </p:cNvPr>
          <p:cNvSpPr/>
          <p:nvPr/>
        </p:nvSpPr>
        <p:spPr>
          <a:xfrm>
            <a:off x="5607115" y="4003643"/>
            <a:ext cx="3404435"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Added to </a:t>
            </a:r>
            <a:r>
              <a:rPr lang="en-US" altLang="ja-JP" sz="1800" dirty="0" err="1">
                <a:solidFill>
                  <a:schemeClr val="tx1"/>
                </a:solidFill>
              </a:rPr>
              <a:t>onExecute</a:t>
            </a:r>
            <a:r>
              <a:rPr lang="en-US" altLang="ja-JP" sz="1800" dirty="0">
                <a:solidFill>
                  <a:schemeClr val="tx1"/>
                </a:solidFill>
              </a:rPr>
              <a:t> function</a:t>
            </a:r>
          </a:p>
        </p:txBody>
      </p:sp>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ABC0968-D773-47EE-BB7D-EDEF1339D7EF}"/>
              </a:ext>
            </a:extLst>
          </p:cNvPr>
          <p:cNvPicPr>
            <a:picLocks noChangeAspect="1"/>
          </p:cNvPicPr>
          <p:nvPr/>
        </p:nvPicPr>
        <p:blipFill>
          <a:blip r:embed="rId3"/>
          <a:stretch>
            <a:fillRect/>
          </a:stretch>
        </p:blipFill>
        <p:spPr>
          <a:xfrm>
            <a:off x="61120" y="2317464"/>
            <a:ext cx="8926886" cy="4053476"/>
          </a:xfrm>
          <a:prstGeom prst="rect">
            <a:avLst/>
          </a:prstGeom>
        </p:spPr>
      </p:pic>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to read data</a:t>
            </a:r>
          </a:p>
        </p:txBody>
      </p:sp>
      <p:sp>
        <p:nvSpPr>
          <p:cNvPr id="2" name="吹き出し: 四角形 1">
            <a:extLst>
              <a:ext uri="{FF2B5EF4-FFF2-40B4-BE49-F238E27FC236}">
                <a16:creationId xmlns:a16="http://schemas.microsoft.com/office/drawing/2014/main" id="{A740214E-9127-494F-96F8-AB6A6D19AA3A}"/>
              </a:ext>
            </a:extLst>
          </p:cNvPr>
          <p:cNvSpPr/>
          <p:nvPr/>
        </p:nvSpPr>
        <p:spPr>
          <a:xfrm>
            <a:off x="2951820" y="2359472"/>
            <a:ext cx="6192180" cy="408970"/>
          </a:xfrm>
          <a:prstGeom prst="wedgeRectCallout">
            <a:avLst>
              <a:gd name="adj1" fmla="val -43925"/>
              <a:gd name="adj2" fmla="val 1014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Check if there is newly written data with the </a:t>
            </a:r>
            <a:r>
              <a:rPr lang="en-US" altLang="ja-JP" sz="1800" dirty="0" err="1">
                <a:solidFill>
                  <a:schemeClr val="tx1"/>
                </a:solidFill>
              </a:rPr>
              <a:t>isNew</a:t>
            </a:r>
            <a:r>
              <a:rPr lang="en-US" altLang="ja-JP" sz="1800" dirty="0">
                <a:solidFill>
                  <a:schemeClr val="tx1"/>
                </a:solidFill>
              </a:rPr>
              <a:t> function</a:t>
            </a:r>
          </a:p>
        </p:txBody>
      </p:sp>
      <p:sp>
        <p:nvSpPr>
          <p:cNvPr id="3" name="吹き出し: 四角形 2">
            <a:extLst>
              <a:ext uri="{FF2B5EF4-FFF2-40B4-BE49-F238E27FC236}">
                <a16:creationId xmlns:a16="http://schemas.microsoft.com/office/drawing/2014/main" id="{17771926-030F-42D6-80F6-1899442DAEC9}"/>
              </a:ext>
            </a:extLst>
          </p:cNvPr>
          <p:cNvSpPr/>
          <p:nvPr/>
        </p:nvSpPr>
        <p:spPr>
          <a:xfrm>
            <a:off x="4592060" y="3313267"/>
            <a:ext cx="3259389" cy="408970"/>
          </a:xfrm>
          <a:prstGeom prst="wedgeRectCallout">
            <a:avLst>
              <a:gd name="adj1" fmla="val -58996"/>
              <a:gd name="adj2" fmla="val -91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Read data with read function</a:t>
            </a:r>
          </a:p>
        </p:txBody>
      </p:sp>
      <p:sp>
        <p:nvSpPr>
          <p:cNvPr id="4" name="吹き出し: 四角形 3">
            <a:extLst>
              <a:ext uri="{FF2B5EF4-FFF2-40B4-BE49-F238E27FC236}">
                <a16:creationId xmlns:a16="http://schemas.microsoft.com/office/drawing/2014/main" id="{A6225DF3-FF74-4068-8EAB-FABAB3AC00F7}"/>
              </a:ext>
            </a:extLst>
          </p:cNvPr>
          <p:cNvSpPr/>
          <p:nvPr/>
        </p:nvSpPr>
        <p:spPr>
          <a:xfrm>
            <a:off x="1325459" y="4623713"/>
            <a:ext cx="7245700" cy="408970"/>
          </a:xfrm>
          <a:prstGeom prst="wedgeRectCallout">
            <a:avLst>
              <a:gd name="adj1" fmla="val 8787"/>
              <a:gd name="adj2" fmla="val -8291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Data is stored in the variable </a:t>
            </a:r>
            <a:r>
              <a:rPr lang="en-US" altLang="ja-JP" sz="1800" dirty="0" err="1">
                <a:solidFill>
                  <a:schemeClr val="tx1"/>
                </a:solidFill>
              </a:rPr>
              <a:t>m_in</a:t>
            </a:r>
            <a:r>
              <a:rPr lang="en-US" altLang="ja-JP" sz="1800" dirty="0">
                <a:solidFill>
                  <a:schemeClr val="tx1"/>
                </a:solidFill>
              </a:rPr>
              <a:t> when the read function is called.</a:t>
            </a:r>
          </a:p>
        </p:txBody>
      </p:sp>
      <p:sp>
        <p:nvSpPr>
          <p:cNvPr id="5" name="吹き出し: 四角形 4">
            <a:extLst>
              <a:ext uri="{FF2B5EF4-FFF2-40B4-BE49-F238E27FC236}">
                <a16:creationId xmlns:a16="http://schemas.microsoft.com/office/drawing/2014/main" id="{AAD5E498-7C78-4389-83D3-94EE2B01A91F}"/>
              </a:ext>
            </a:extLst>
          </p:cNvPr>
          <p:cNvSpPr/>
          <p:nvPr/>
        </p:nvSpPr>
        <p:spPr>
          <a:xfrm>
            <a:off x="959469" y="6370940"/>
            <a:ext cx="7245700" cy="408970"/>
          </a:xfrm>
          <a:prstGeom prst="wedgeRectCallout">
            <a:avLst>
              <a:gd name="adj1" fmla="val 8527"/>
              <a:gd name="adj2" fmla="val -20507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err="1">
                <a:solidFill>
                  <a:schemeClr val="tx1"/>
                </a:solidFill>
              </a:rPr>
              <a:t>TimedShortSeq</a:t>
            </a:r>
            <a:r>
              <a:rPr lang="en-US" altLang="ja-JP" sz="1800" dirty="0">
                <a:solidFill>
                  <a:schemeClr val="tx1"/>
                </a:solidFill>
              </a:rPr>
              <a:t> type holds multiple data like an array.</a:t>
            </a:r>
          </a:p>
        </p:txBody>
      </p:sp>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FC03A52-C210-4F22-97A5-2A29BB906578}"/>
              </a:ext>
            </a:extLst>
          </p:cNvPr>
          <p:cNvPicPr>
            <a:picLocks noChangeAspect="1"/>
          </p:cNvPicPr>
          <p:nvPr/>
        </p:nvPicPr>
        <p:blipFill>
          <a:blip r:embed="rId3"/>
          <a:stretch>
            <a:fillRect/>
          </a:stretch>
        </p:blipFill>
        <p:spPr>
          <a:xfrm>
            <a:off x="9525" y="2137768"/>
            <a:ext cx="9124950" cy="4200525"/>
          </a:xfrm>
          <a:prstGeom prst="rect">
            <a:avLst/>
          </a:prstGeom>
        </p:spPr>
      </p:pic>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Editing source code</a:t>
            </a: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Procedure for writing data</a:t>
            </a:r>
          </a:p>
        </p:txBody>
      </p:sp>
      <p:sp>
        <p:nvSpPr>
          <p:cNvPr id="2" name="吹き出し: 四角形 1">
            <a:extLst>
              <a:ext uri="{FF2B5EF4-FFF2-40B4-BE49-F238E27FC236}">
                <a16:creationId xmlns:a16="http://schemas.microsoft.com/office/drawing/2014/main" id="{C7C2E964-6D8D-4511-B67B-D94C1D3546A6}"/>
              </a:ext>
            </a:extLst>
          </p:cNvPr>
          <p:cNvSpPr/>
          <p:nvPr/>
        </p:nvSpPr>
        <p:spPr>
          <a:xfrm>
            <a:off x="2942295" y="2057209"/>
            <a:ext cx="6192180" cy="894878"/>
          </a:xfrm>
          <a:prstGeom prst="wedgeRectCallout">
            <a:avLst>
              <a:gd name="adj1" fmla="val -39815"/>
              <a:gd name="adj2" fmla="val 16153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Store data in the variable </a:t>
            </a:r>
            <a:r>
              <a:rPr lang="en-US" altLang="ja-JP" sz="1800" dirty="0" err="1">
                <a:solidFill>
                  <a:schemeClr val="tx1"/>
                </a:solidFill>
              </a:rPr>
              <a:t>m_out</a:t>
            </a:r>
            <a:r>
              <a:rPr lang="en-US" altLang="ja-JP" sz="1800" dirty="0">
                <a:solidFill>
                  <a:schemeClr val="tx1"/>
                </a:solidFill>
              </a:rPr>
              <a:t>.</a:t>
            </a:r>
          </a:p>
          <a:p>
            <a:pPr algn="ctr"/>
            <a:r>
              <a:rPr lang="en-US" altLang="ja-JP" sz="1800" dirty="0">
                <a:solidFill>
                  <a:schemeClr val="tx1"/>
                </a:solidFill>
              </a:rPr>
              <a:t>Since it is a TimedVelocity2D type, the straight speed is stored in </a:t>
            </a:r>
            <a:r>
              <a:rPr lang="en-US" altLang="ja-JP" sz="1800" dirty="0" err="1">
                <a:solidFill>
                  <a:schemeClr val="tx1"/>
                </a:solidFill>
              </a:rPr>
              <a:t>vx</a:t>
            </a:r>
            <a:r>
              <a:rPr lang="en-US" altLang="ja-JP" sz="1800" dirty="0">
                <a:solidFill>
                  <a:schemeClr val="tx1"/>
                </a:solidFill>
              </a:rPr>
              <a:t> and the rotation speed is stored in </a:t>
            </a:r>
            <a:r>
              <a:rPr lang="en-US" altLang="ja-JP" sz="1800" dirty="0" err="1">
                <a:solidFill>
                  <a:schemeClr val="tx1"/>
                </a:solidFill>
              </a:rPr>
              <a:t>va.</a:t>
            </a:r>
            <a:endParaRPr lang="en-US" altLang="ja-JP" sz="1800" dirty="0">
              <a:solidFill>
                <a:schemeClr val="tx1"/>
              </a:solidFill>
            </a:endParaRPr>
          </a:p>
        </p:txBody>
      </p:sp>
      <p:sp>
        <p:nvSpPr>
          <p:cNvPr id="3" name="吹き出し: 四角形 2">
            <a:extLst>
              <a:ext uri="{FF2B5EF4-FFF2-40B4-BE49-F238E27FC236}">
                <a16:creationId xmlns:a16="http://schemas.microsoft.com/office/drawing/2014/main" id="{3502CB8D-B543-4C9A-AD2B-301416A630C9}"/>
              </a:ext>
            </a:extLst>
          </p:cNvPr>
          <p:cNvSpPr/>
          <p:nvPr/>
        </p:nvSpPr>
        <p:spPr>
          <a:xfrm>
            <a:off x="467759" y="6338053"/>
            <a:ext cx="3291752" cy="409916"/>
          </a:xfrm>
          <a:prstGeom prst="wedgeRectCallout">
            <a:avLst>
              <a:gd name="adj1" fmla="val -27029"/>
              <a:gd name="adj2" fmla="val -11698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Write data with write function</a:t>
            </a:r>
          </a:p>
        </p:txBody>
      </p:sp>
      <p:sp>
        <p:nvSpPr>
          <p:cNvPr id="4" name="吹き出し: 四角形 3">
            <a:extLst>
              <a:ext uri="{FF2B5EF4-FFF2-40B4-BE49-F238E27FC236}">
                <a16:creationId xmlns:a16="http://schemas.microsoft.com/office/drawing/2014/main" id="{ACCF581D-08A0-40D8-A1A9-EA6A4DDE21D2}"/>
              </a:ext>
            </a:extLst>
          </p:cNvPr>
          <p:cNvSpPr/>
          <p:nvPr/>
        </p:nvSpPr>
        <p:spPr>
          <a:xfrm>
            <a:off x="3356865" y="5324609"/>
            <a:ext cx="5639498" cy="894878"/>
          </a:xfrm>
          <a:prstGeom prst="wedgeRectCallout">
            <a:avLst>
              <a:gd name="adj1" fmla="val -54429"/>
              <a:gd name="adj2" fmla="val -701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When the configuration parameter is changed, the value is stored in the corresponding variable (</a:t>
            </a:r>
            <a:r>
              <a:rPr lang="en-US" altLang="ja-JP" sz="1800" dirty="0" err="1">
                <a:solidFill>
                  <a:schemeClr val="tx1"/>
                </a:solidFill>
              </a:rPr>
              <a:t>m_speed_x</a:t>
            </a:r>
            <a:r>
              <a:rPr lang="en-US" altLang="ja-JP" sz="1800" dirty="0">
                <a:solidFill>
                  <a:schemeClr val="tx1"/>
                </a:solidFill>
              </a:rPr>
              <a:t>, </a:t>
            </a:r>
            <a:r>
              <a:rPr lang="en-US" altLang="ja-JP" sz="1800" dirty="0" err="1">
                <a:solidFill>
                  <a:schemeClr val="tx1"/>
                </a:solidFill>
              </a:rPr>
              <a:t>m_speed_r</a:t>
            </a:r>
            <a:r>
              <a:rPr lang="en-US" altLang="ja-JP" sz="1800" dirty="0">
                <a:solidFill>
                  <a:schemeClr val="tx1"/>
                </a:solidFill>
              </a:rPr>
              <a:t>, </a:t>
            </a:r>
            <a:r>
              <a:rPr lang="en-US" altLang="ja-JP" sz="1800" dirty="0" err="1">
                <a:solidFill>
                  <a:schemeClr val="tx1"/>
                </a:solidFill>
              </a:rPr>
              <a:t>m_stop_d</a:t>
            </a:r>
            <a:r>
              <a:rPr lang="en-US" altLang="ja-JP" sz="1800" dirty="0">
                <a:solidFill>
                  <a:schemeClr val="tx1"/>
                </a:solidFill>
              </a:rPr>
              <a:t>).</a:t>
            </a:r>
          </a:p>
        </p:txBody>
      </p:sp>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RTC build</a:t>
            </a: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195"/>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en-US" altLang="ja-JP" sz="1600" kern="0" dirty="0">
                <a:solidFill>
                  <a:srgbClr val="5F5F5F"/>
                </a:solidFill>
              </a:rPr>
              <a:t>If successful, an executable file will be generated.</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kern="0" dirty="0">
                <a:solidFill>
                  <a:srgbClr val="5F5F5F"/>
                </a:solidFill>
              </a:rPr>
              <a:t>RobotControllerComp.exe is generated in the Release (or Debug) folder of the build\</a:t>
            </a:r>
            <a:r>
              <a:rPr lang="en-US" altLang="ja-JP" sz="1600" kern="0" dirty="0" err="1">
                <a:solidFill>
                  <a:srgbClr val="5F5F5F"/>
                </a:solidFill>
              </a:rPr>
              <a:t>src</a:t>
            </a:r>
            <a:r>
              <a:rPr lang="en-US" altLang="ja-JP" sz="1600" kern="0" dirty="0">
                <a:solidFill>
                  <a:srgbClr val="5F5F5F"/>
                </a:solidFill>
              </a:rPr>
              <a:t> folder.</a:t>
            </a: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kern="0" dirty="0" err="1">
                <a:solidFill>
                  <a:srgbClr val="5F5F5F"/>
                </a:solidFill>
              </a:rPr>
              <a:t>RobotControllerComp</a:t>
            </a:r>
            <a:r>
              <a:rPr lang="en-US" altLang="ja-JP" sz="1600" kern="0" dirty="0">
                <a:solidFill>
                  <a:srgbClr val="5F5F5F"/>
                </a:solidFill>
              </a:rPr>
              <a:t> is generated in the build/</a:t>
            </a:r>
            <a:r>
              <a:rPr lang="en-US" altLang="ja-JP" sz="1600" kern="0" dirty="0" err="1">
                <a:solidFill>
                  <a:srgbClr val="5F5F5F"/>
                </a:solidFill>
              </a:rPr>
              <a:t>src</a:t>
            </a:r>
            <a:r>
              <a:rPr lang="en-US" altLang="ja-JP" sz="1600" kern="0" dirty="0">
                <a:solidFill>
                  <a:srgbClr val="5F5F5F"/>
                </a:solidFill>
              </a:rPr>
              <a:t> folder</a:t>
            </a: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System construction support tool</a:t>
            </a:r>
          </a:p>
          <a:p>
            <a:pPr eaLnBrk="1" hangingPunct="1">
              <a:defRPr/>
            </a:pPr>
            <a:r>
              <a:rPr lang="en-US" altLang="ja-JP" kern="0" dirty="0">
                <a:solidFill>
                  <a:srgbClr val="5F5F5F"/>
                </a:solidFill>
              </a:rPr>
              <a:t>RT System Editor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dirty="0">
                <a:solidFill>
                  <a:srgbClr val="5F5F5F"/>
                </a:solidFill>
              </a:rPr>
              <a:t>Tool for operating RTC with GUI</a:t>
            </a:r>
          </a:p>
          <a:p>
            <a:pPr lvl="1" eaLnBrk="1" hangingPunct="1">
              <a:lnSpc>
                <a:spcPct val="80000"/>
              </a:lnSpc>
            </a:pPr>
            <a:r>
              <a:rPr lang="en-US" altLang="ja-JP" sz="1600" dirty="0">
                <a:solidFill>
                  <a:srgbClr val="5F5F5F"/>
                </a:solidFill>
              </a:rPr>
              <a:t>Data port and service port connection</a:t>
            </a:r>
          </a:p>
          <a:p>
            <a:pPr lvl="1" eaLnBrk="1" hangingPunct="1">
              <a:lnSpc>
                <a:spcPct val="80000"/>
              </a:lnSpc>
            </a:pPr>
            <a:r>
              <a:rPr lang="en-US" altLang="ja-JP" sz="1600" dirty="0">
                <a:solidFill>
                  <a:srgbClr val="5F5F5F"/>
                </a:solidFill>
              </a:rPr>
              <a:t>Activate, deactivate, reset, exit</a:t>
            </a:r>
          </a:p>
          <a:p>
            <a:pPr lvl="1" eaLnBrk="1" hangingPunct="1">
              <a:lnSpc>
                <a:spcPct val="80000"/>
              </a:lnSpc>
            </a:pPr>
            <a:r>
              <a:rPr lang="en-US" altLang="ja-JP" sz="1600" dirty="0">
                <a:solidFill>
                  <a:srgbClr val="5F5F5F"/>
                </a:solidFill>
              </a:rPr>
              <a:t>Manipulating configuration parameters</a:t>
            </a:r>
          </a:p>
          <a:p>
            <a:pPr lvl="1" eaLnBrk="1" hangingPunct="1">
              <a:lnSpc>
                <a:spcPct val="80000"/>
              </a:lnSpc>
            </a:pPr>
            <a:r>
              <a:rPr lang="en-US" altLang="ja-JP" sz="1600" dirty="0">
                <a:solidFill>
                  <a:srgbClr val="5F5F5F"/>
                </a:solidFill>
              </a:rPr>
              <a:t>Manipulating the execution context</a:t>
            </a:r>
          </a:p>
          <a:p>
            <a:pPr lvl="2" eaLnBrk="1" hangingPunct="1">
              <a:lnSpc>
                <a:spcPct val="80000"/>
              </a:lnSpc>
            </a:pPr>
            <a:r>
              <a:rPr lang="en-US" altLang="ja-JP" sz="1200" dirty="0">
                <a:solidFill>
                  <a:srgbClr val="5F5F5F"/>
                </a:solidFill>
              </a:rPr>
              <a:t>Change execution cycle</a:t>
            </a:r>
          </a:p>
          <a:p>
            <a:pPr lvl="2" eaLnBrk="1" hangingPunct="1">
              <a:lnSpc>
                <a:spcPct val="80000"/>
              </a:lnSpc>
            </a:pPr>
            <a:r>
              <a:rPr lang="en-US" altLang="ja-JP" sz="1200" dirty="0">
                <a:solidFill>
                  <a:srgbClr val="5F5F5F"/>
                </a:solidFill>
              </a:rPr>
              <a:t>Execution context association</a:t>
            </a:r>
          </a:p>
          <a:p>
            <a:pPr lvl="1" eaLnBrk="1" hangingPunct="1">
              <a:lnSpc>
                <a:spcPct val="80000"/>
              </a:lnSpc>
            </a:pPr>
            <a:r>
              <a:rPr lang="en-US" altLang="ja-JP" sz="1600" dirty="0">
                <a:solidFill>
                  <a:srgbClr val="5F5F5F"/>
                </a:solidFill>
              </a:rPr>
              <a:t>Composite</a:t>
            </a:r>
          </a:p>
          <a:p>
            <a:pPr lvl="1" eaLnBrk="1" hangingPunct="1">
              <a:lnSpc>
                <a:spcPct val="80000"/>
              </a:lnSpc>
            </a:pPr>
            <a:r>
              <a:rPr lang="en-US" altLang="ja-JP" sz="1600" dirty="0">
                <a:solidFill>
                  <a:srgbClr val="5F5F5F"/>
                </a:solidFill>
              </a:rPr>
              <a:t>Launch RTC from manager</a:t>
            </a:r>
          </a:p>
          <a:p>
            <a:pPr lvl="1" eaLnBrk="1" hangingPunct="1">
              <a:lnSpc>
                <a:spcPct val="80000"/>
              </a:lnSpc>
            </a:pPr>
            <a:r>
              <a:rPr lang="en-US" altLang="ja-JP" sz="1600" dirty="0">
                <a:solidFill>
                  <a:srgbClr val="5F5F5F"/>
                </a:solidFill>
              </a:rPr>
              <a:t>Save and restore the created RT system</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717F767-03E2-4D23-8117-1FCFF39F0CEC}"/>
              </a:ext>
            </a:extLst>
          </p:cNvPr>
          <p:cNvPicPr>
            <a:picLocks noChangeAspect="1"/>
          </p:cNvPicPr>
          <p:nvPr/>
        </p:nvPicPr>
        <p:blipFill>
          <a:blip r:embed="rId3"/>
          <a:stretch>
            <a:fillRect/>
          </a:stretch>
        </p:blipFill>
        <p:spPr>
          <a:xfrm>
            <a:off x="5695200" y="1571466"/>
            <a:ext cx="3160805" cy="3715069"/>
          </a:xfrm>
          <a:prstGeom prst="rect">
            <a:avLst/>
          </a:prstGeom>
        </p:spPr>
      </p:pic>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400" kern="0" dirty="0">
                <a:solidFill>
                  <a:srgbClr val="5F5F5F"/>
                </a:solidFill>
              </a:rPr>
              <a:t>Start</a:t>
            </a:r>
            <a:r>
              <a:rPr lang="en-US" altLang="ja-JP" dirty="0">
                <a:solidFill>
                  <a:srgbClr val="5F5F5F"/>
                </a:solidFill>
              </a:rPr>
              <a:t> </a:t>
            </a:r>
            <a:r>
              <a:rPr lang="en-US" altLang="ja-JP" dirty="0" err="1">
                <a:latin typeface="Arial" panose="020B0604020202020204" pitchFamily="34" charset="0"/>
              </a:rPr>
              <a:t>RTSystemEditor</a:t>
            </a:r>
            <a:endParaRPr lang="en-US" altLang="ja-JP" dirty="0">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848238" y="3193884"/>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3" name="図 2">
            <a:extLst>
              <a:ext uri="{FF2B5EF4-FFF2-40B4-BE49-F238E27FC236}">
                <a16:creationId xmlns:a16="http://schemas.microsoft.com/office/drawing/2014/main" id="{7B541EB8-EDA5-4715-8BD4-D6BF40B83964}"/>
              </a:ext>
            </a:extLst>
          </p:cNvPr>
          <p:cNvPicPr>
            <a:picLocks noChangeAspect="1"/>
          </p:cNvPicPr>
          <p:nvPr/>
        </p:nvPicPr>
        <p:blipFill>
          <a:blip r:embed="rId4"/>
          <a:stretch>
            <a:fillRect/>
          </a:stretch>
        </p:blipFill>
        <p:spPr>
          <a:xfrm>
            <a:off x="77499" y="3059840"/>
            <a:ext cx="4619625" cy="2162175"/>
          </a:xfrm>
          <a:prstGeom prst="rect">
            <a:avLst/>
          </a:prstGeom>
        </p:spPr>
      </p:pic>
      <p:sp>
        <p:nvSpPr>
          <p:cNvPr id="4" name="吹き出し: 四角形 3">
            <a:extLst>
              <a:ext uri="{FF2B5EF4-FFF2-40B4-BE49-F238E27FC236}">
                <a16:creationId xmlns:a16="http://schemas.microsoft.com/office/drawing/2014/main" id="{A042A81E-DCE5-4F72-91D0-4E73D6F09D41}"/>
              </a:ext>
            </a:extLst>
          </p:cNvPr>
          <p:cNvSpPr/>
          <p:nvPr/>
        </p:nvSpPr>
        <p:spPr>
          <a:xfrm>
            <a:off x="521550" y="2168861"/>
            <a:ext cx="4175574" cy="1260140"/>
          </a:xfrm>
          <a:prstGeom prst="wedgeRectCallout">
            <a:avLst>
              <a:gd name="adj1" fmla="val 33968"/>
              <a:gd name="adj2" fmla="val 7343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 the "Open Perspective"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CF19C456-F4AE-456B-ADD0-D9CC537DF628}"/>
              </a:ext>
            </a:extLst>
          </p:cNvPr>
          <p:cNvSpPr/>
          <p:nvPr/>
        </p:nvSpPr>
        <p:spPr>
          <a:xfrm>
            <a:off x="5064932" y="5449838"/>
            <a:ext cx="4175574" cy="724467"/>
          </a:xfrm>
          <a:prstGeom prst="wedgeRectCallout">
            <a:avLst>
              <a:gd name="adj1" fmla="val -19537"/>
              <a:gd name="adj2" fmla="val -30109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select "</a:t>
            </a:r>
            <a:r>
              <a:rPr kumimoji="1" lang="en-US" altLang="ja-JP" sz="1800" dirty="0" err="1">
                <a:solidFill>
                  <a:schemeClr val="tx1"/>
                </a:solidFill>
              </a:rPr>
              <a:t>RTSystemEditor</a:t>
            </a:r>
            <a:r>
              <a:rPr kumimoji="1" lang="en-US" altLang="ja-JP" sz="1800" dirty="0">
                <a:solidFill>
                  <a:schemeClr val="tx1"/>
                </a:solidFill>
              </a:rPr>
              <a:t>" and click the Open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0FA9714F-8DEF-4C42-B702-4516E35FDD5A}"/>
              </a:ext>
            </a:extLst>
          </p:cNvPr>
          <p:cNvPicPr>
            <a:picLocks noChangeAspect="1"/>
          </p:cNvPicPr>
          <p:nvPr/>
        </p:nvPicPr>
        <p:blipFill>
          <a:blip r:embed="rId5"/>
          <a:stretch>
            <a:fillRect/>
          </a:stretch>
        </p:blipFill>
        <p:spPr>
          <a:xfrm>
            <a:off x="2128673" y="2343713"/>
            <a:ext cx="643127" cy="69672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dirty="0">
                <a:solidFill>
                  <a:srgbClr val="5F5F5F"/>
                </a:solidFill>
              </a:rPr>
              <a:t>RT System Editor screen configuration</a:t>
            </a: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Creating a template for source code using RTC Builder</a:t>
            </a:r>
            <a:endParaRPr lang="en-US" altLang="ja-JP" sz="2000" dirty="0">
              <a:solidFill>
                <a:srgbClr val="5F5F5F"/>
              </a:solidFill>
            </a:endParaRPr>
          </a:p>
          <a:p>
            <a:pPr eaLnBrk="1" hangingPunct="1">
              <a:lnSpc>
                <a:spcPct val="80000"/>
              </a:lnSpc>
            </a:pPr>
            <a:r>
              <a:rPr lang="en-US" altLang="ja-JP" sz="2400" dirty="0">
                <a:solidFill>
                  <a:srgbClr val="5F5F5F"/>
                </a:solidFill>
              </a:rPr>
              <a:t>Edit source code</a:t>
            </a:r>
            <a:r>
              <a:rPr lang="en-US" altLang="ja-JP" sz="2000" dirty="0">
                <a:solidFill>
                  <a:srgbClr val="5F5F5F"/>
                </a:solidFill>
              </a:rPr>
              <a:t> and build.</a:t>
            </a:r>
          </a:p>
          <a:p>
            <a:pPr lvl="1" eaLnBrk="1" hangingPunct="1">
              <a:lnSpc>
                <a:spcPct val="80000"/>
              </a:lnSpc>
            </a:pPr>
            <a:r>
              <a:rPr lang="en-US" altLang="ja-JP" sz="2000" dirty="0">
                <a:solidFill>
                  <a:srgbClr val="5F5F5F"/>
                </a:solidFill>
              </a:rPr>
              <a:t>Generate various files required for build</a:t>
            </a:r>
          </a:p>
          <a:p>
            <a:pPr lvl="2" eaLnBrk="1" hangingPunct="1">
              <a:lnSpc>
                <a:spcPct val="80000"/>
              </a:lnSpc>
            </a:pPr>
            <a:r>
              <a:rPr lang="en-US" altLang="ja-JP" sz="1600" dirty="0">
                <a:solidFill>
                  <a:srgbClr val="5F5F5F"/>
                </a:solidFill>
              </a:rPr>
              <a:t>Various files generated by </a:t>
            </a:r>
            <a:r>
              <a:rPr lang="en-US" altLang="ja-JP" sz="1600" dirty="0" err="1">
                <a:solidFill>
                  <a:srgbClr val="5F5F5F"/>
                </a:solidFill>
              </a:rPr>
              <a:t>CMake</a:t>
            </a:r>
            <a:endParaRPr lang="en-US" altLang="ja-JP" sz="1600" dirty="0">
              <a:solidFill>
                <a:srgbClr val="5F5F5F"/>
              </a:solidFill>
            </a:endParaRPr>
          </a:p>
          <a:p>
            <a:pPr lvl="1" eaLnBrk="1" hangingPunct="1">
              <a:lnSpc>
                <a:spcPct val="80000"/>
              </a:lnSpc>
            </a:pPr>
            <a:r>
              <a:rPr lang="en-US" altLang="ja-JP" sz="2000" dirty="0">
                <a:solidFill>
                  <a:srgbClr val="5F5F5F"/>
                </a:solidFill>
              </a:rPr>
              <a:t>Editing source code</a:t>
            </a:r>
          </a:p>
          <a:p>
            <a:pPr lvl="2" eaLnBrk="1" hangingPunct="1">
              <a:lnSpc>
                <a:spcPct val="80000"/>
              </a:lnSpc>
            </a:pPr>
            <a:r>
              <a:rPr lang="en-US" altLang="ja-JP" sz="1600" dirty="0">
                <a:solidFill>
                  <a:srgbClr val="5F5F5F"/>
                </a:solidFill>
              </a:rPr>
              <a:t>Editing </a:t>
            </a:r>
            <a:r>
              <a:rPr lang="en-US" altLang="ja-JP" sz="1600" dirty="0" err="1">
                <a:solidFill>
                  <a:srgbClr val="5F5F5F"/>
                </a:solidFill>
              </a:rPr>
              <a:t>RobotController.h</a:t>
            </a:r>
            <a:r>
              <a:rPr lang="en-US" altLang="ja-JP" sz="1600" dirty="0">
                <a:solidFill>
                  <a:srgbClr val="5F5F5F"/>
                </a:solidFill>
              </a:rPr>
              <a:t> and RobotController.cpp</a:t>
            </a:r>
          </a:p>
          <a:p>
            <a:pPr lvl="1" eaLnBrk="1" hangingPunct="1">
              <a:lnSpc>
                <a:spcPct val="80000"/>
              </a:lnSpc>
            </a:pPr>
            <a:r>
              <a:rPr lang="en-US" altLang="ja-JP" sz="2000" dirty="0">
                <a:solidFill>
                  <a:srgbClr val="5F5F5F"/>
                </a:solidFill>
              </a:rPr>
              <a:t>Build</a:t>
            </a: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 System creation and operation check using RT System Editor</a:t>
            </a:r>
          </a:p>
          <a:p>
            <a:pPr lvl="1" eaLnBrk="1" hangingPunct="1">
              <a:lnSpc>
                <a:spcPct val="80000"/>
              </a:lnSpc>
            </a:pPr>
            <a:r>
              <a:rPr lang="en-US" altLang="ja-JP" sz="2000" dirty="0">
                <a:solidFill>
                  <a:srgbClr val="5F5F5F"/>
                </a:solidFill>
              </a:rPr>
              <a:t>RT system creation</a:t>
            </a:r>
          </a:p>
          <a:p>
            <a:pPr lvl="2" eaLnBrk="1" hangingPunct="1">
              <a:lnSpc>
                <a:spcPct val="80000"/>
              </a:lnSpc>
            </a:pPr>
            <a:r>
              <a:rPr lang="en-US" altLang="ja-JP" sz="1600" dirty="0">
                <a:solidFill>
                  <a:srgbClr val="5F5F5F"/>
                </a:solidFill>
              </a:rPr>
              <a:t>Data port connection, configuration parameter settings.</a:t>
            </a: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The procedure of the training</a:t>
            </a:r>
          </a:p>
        </p:txBody>
      </p:sp>
    </p:spTree>
    <p:extLst>
      <p:ext uri="{BB962C8B-B14F-4D97-AF65-F5344CB8AC3E}">
        <p14:creationId xmlns:p14="http://schemas.microsoft.com/office/powerpoint/2010/main" val="3817034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89C097C-93B3-4B16-9629-E923F093270A}"/>
              </a:ext>
            </a:extLst>
          </p:cNvPr>
          <p:cNvPicPr>
            <a:picLocks noChangeAspect="1"/>
          </p:cNvPicPr>
          <p:nvPr/>
        </p:nvPicPr>
        <p:blipFill>
          <a:blip r:embed="rId3"/>
          <a:stretch>
            <a:fillRect/>
          </a:stretch>
        </p:blipFill>
        <p:spPr>
          <a:xfrm>
            <a:off x="4660901" y="4432826"/>
            <a:ext cx="3490548" cy="2221974"/>
          </a:xfrm>
          <a:prstGeom prst="rect">
            <a:avLst/>
          </a:prstGeom>
        </p:spPr>
      </p:pic>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400" dirty="0">
                <a:solidFill>
                  <a:srgbClr val="5F5F5F"/>
                </a:solidFill>
              </a:rPr>
              <a:t>A service that manages objects by name</a:t>
            </a:r>
          </a:p>
          <a:p>
            <a:pPr lvl="1" eaLnBrk="1" hangingPunct="1">
              <a:lnSpc>
                <a:spcPct val="80000"/>
              </a:lnSpc>
            </a:pPr>
            <a:r>
              <a:rPr lang="en-US" altLang="ja-JP" sz="1800" dirty="0">
                <a:solidFill>
                  <a:srgbClr val="5F5F5F"/>
                </a:solidFill>
              </a:rPr>
              <a:t>Register the RTC with a unique name</a:t>
            </a:r>
          </a:p>
          <a:p>
            <a:pPr lvl="2" eaLnBrk="1" hangingPunct="1">
              <a:lnSpc>
                <a:spcPct val="80000"/>
              </a:lnSpc>
            </a:pPr>
            <a:r>
              <a:rPr lang="en-US" altLang="ja-JP" sz="1400" dirty="0">
                <a:solidFill>
                  <a:srgbClr val="5F5F5F"/>
                </a:solidFill>
              </a:rPr>
              <a:t>Tools such as RT System Editor get object references by name from the name server</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Naming Service</a:t>
            </a: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Procedure to start</a:t>
            </a: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6C1E7671-AAE9-4DBA-8131-30EECBDD8FA6}"/>
              </a:ext>
            </a:extLst>
          </p:cNvPr>
          <p:cNvPicPr>
            <a:picLocks noChangeAspect="1"/>
          </p:cNvPicPr>
          <p:nvPr/>
        </p:nvPicPr>
        <p:blipFill>
          <a:blip r:embed="rId5"/>
          <a:stretch>
            <a:fillRect/>
          </a:stretch>
        </p:blipFill>
        <p:spPr>
          <a:xfrm>
            <a:off x="296525" y="4787788"/>
            <a:ext cx="3019288" cy="1930364"/>
          </a:xfrm>
          <a:prstGeom prst="rect">
            <a:avLst/>
          </a:prstGeom>
        </p:spPr>
      </p:pic>
      <p:sp>
        <p:nvSpPr>
          <p:cNvPr id="4" name="吹き出し: 四角形 3">
            <a:extLst>
              <a:ext uri="{FF2B5EF4-FFF2-40B4-BE49-F238E27FC236}">
                <a16:creationId xmlns:a16="http://schemas.microsoft.com/office/drawing/2014/main" id="{5AE8DD5F-7555-4DAC-8B56-B07232C12508}"/>
              </a:ext>
            </a:extLst>
          </p:cNvPr>
          <p:cNvSpPr/>
          <p:nvPr/>
        </p:nvSpPr>
        <p:spPr>
          <a:xfrm>
            <a:off x="264578" y="4446392"/>
            <a:ext cx="3198122" cy="1260140"/>
          </a:xfrm>
          <a:prstGeom prst="wedgeRectCallout">
            <a:avLst>
              <a:gd name="adj1" fmla="val -5640"/>
              <a:gd name="adj2" fmla="val 6071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Click the “</a:t>
            </a:r>
            <a:r>
              <a:rPr kumimoji="1" lang="en-US" altLang="ja-JP" sz="1800" dirty="0" err="1">
                <a:solidFill>
                  <a:schemeClr val="tx1"/>
                </a:solidFill>
              </a:rPr>
              <a:t>Start_NameService</a:t>
            </a:r>
            <a:r>
              <a:rPr kumimoji="1" lang="en-US" altLang="ja-JP" sz="1800" dirty="0">
                <a:solidFill>
                  <a:schemeClr val="tx1"/>
                </a:solidFill>
              </a:rPr>
              <a:t>" button.</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73E3C2A8-B109-47D9-91E7-8DC847486717}"/>
              </a:ext>
            </a:extLst>
          </p:cNvPr>
          <p:cNvPicPr>
            <a:picLocks noChangeAspect="1"/>
          </p:cNvPicPr>
          <p:nvPr/>
        </p:nvPicPr>
        <p:blipFill>
          <a:blip r:embed="rId6"/>
          <a:stretch>
            <a:fillRect/>
          </a:stretch>
        </p:blipFill>
        <p:spPr>
          <a:xfrm>
            <a:off x="2512241" y="4564063"/>
            <a:ext cx="803572" cy="717475"/>
          </a:xfrm>
          <a:prstGeom prst="rect">
            <a:avLst/>
          </a:prstGeom>
        </p:spPr>
      </p:pic>
      <p:sp>
        <p:nvSpPr>
          <p:cNvPr id="9" name="吹き出し: 四角形 8">
            <a:extLst>
              <a:ext uri="{FF2B5EF4-FFF2-40B4-BE49-F238E27FC236}">
                <a16:creationId xmlns:a16="http://schemas.microsoft.com/office/drawing/2014/main" id="{F1002DF4-FA29-43E9-8768-1BA4F1B01E2D}"/>
              </a:ext>
            </a:extLst>
          </p:cNvPr>
          <p:cNvSpPr/>
          <p:nvPr/>
        </p:nvSpPr>
        <p:spPr>
          <a:xfrm>
            <a:off x="5292835" y="4260850"/>
            <a:ext cx="3198122" cy="731700"/>
          </a:xfrm>
          <a:prstGeom prst="wedgeRectCallout">
            <a:avLst>
              <a:gd name="adj1" fmla="val -48380"/>
              <a:gd name="adj2" fmla="val 11224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"localhost" is added to the left view, it is successful.</a:t>
            </a:r>
            <a:endParaRPr kumimoji="1" lang="ja-JP" altLang="en-US" sz="1800"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lvl="1" eaLnBrk="1" hangingPunct="1">
              <a:lnSpc>
                <a:spcPct val="80000"/>
              </a:lnSpc>
              <a:defRPr/>
            </a:pPr>
            <a:r>
              <a:rPr lang="en-US" altLang="ja-JP" sz="4400" kern="0" dirty="0">
                <a:solidFill>
                  <a:srgbClr val="5F5F5F"/>
                </a:solidFill>
              </a:rPr>
              <a:t>Start Naming Service</a:t>
            </a: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200" dirty="0">
                <a:solidFill>
                  <a:srgbClr val="5F5F5F"/>
                </a:solidFill>
              </a:rPr>
              <a:t>Operation check of </a:t>
            </a:r>
            <a:r>
              <a:rPr lang="en-US" altLang="ja-JP" sz="3200" dirty="0" err="1">
                <a:solidFill>
                  <a:srgbClr val="5F5F5F"/>
                </a:solidFill>
              </a:rPr>
              <a:t>RobotController</a:t>
            </a:r>
            <a:r>
              <a:rPr lang="en-US" altLang="ja-JP" sz="3200" dirty="0">
                <a:solidFill>
                  <a:srgbClr val="5F5F5F"/>
                </a:solidFill>
              </a:rPr>
              <a:t> component</a:t>
            </a: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Create an RT system that connects to simulator components and operates robots on the simulator</a:t>
            </a:r>
            <a:endParaRPr lang="en-US" altLang="ja-JP" sz="1600" kern="0" dirty="0">
              <a:solidFill>
                <a:srgbClr val="5F5F5F"/>
              </a:solidFill>
            </a:endParaRPr>
          </a:p>
          <a:p>
            <a:pPr lvl="1" eaLnBrk="1" hangingPunct="1">
              <a:lnSpc>
                <a:spcPct val="80000"/>
              </a:lnSpc>
              <a:defRPr/>
            </a:pPr>
            <a:r>
              <a:rPr lang="en-US" altLang="ja-JP" sz="1600" kern="0" dirty="0">
                <a:solidFill>
                  <a:schemeClr val="bg1">
                    <a:lumMod val="85000"/>
                  </a:schemeClr>
                </a:solidFill>
              </a:rPr>
              <a:t>Start Naming Service</a:t>
            </a:r>
          </a:p>
          <a:p>
            <a:pPr lvl="1" eaLnBrk="1" hangingPunct="1">
              <a:lnSpc>
                <a:spcPct val="80000"/>
              </a:lnSpc>
              <a:defRPr/>
            </a:pPr>
            <a:r>
              <a:rPr lang="en-US" altLang="ja-JP" sz="1600" kern="0" dirty="0">
                <a:solidFill>
                  <a:srgbClr val="5F5F5F"/>
                </a:solidFill>
              </a:rPr>
              <a:t>Start </a:t>
            </a:r>
            <a:r>
              <a:rPr lang="en-US" altLang="ja-JP" sz="1600" kern="0" dirty="0" err="1">
                <a:solidFill>
                  <a:srgbClr val="5F5F5F"/>
                </a:solidFill>
              </a:rPr>
              <a:t>RaspberryPiMouseSimulator</a:t>
            </a:r>
            <a:r>
              <a:rPr lang="ja-JP" altLang="en-US" sz="1600" kern="0" dirty="0">
                <a:solidFill>
                  <a:srgbClr val="5F5F5F"/>
                </a:solidFill>
              </a:rPr>
              <a:t> </a:t>
            </a:r>
            <a:r>
              <a:rPr lang="en-US" altLang="ja-JP" sz="1600" kern="0" dirty="0">
                <a:solidFill>
                  <a:srgbClr val="5F5F5F"/>
                </a:solidFill>
              </a:rPr>
              <a:t>Component</a:t>
            </a: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In the EXE folder of the extracted ZIP file </a:t>
            </a:r>
          </a:p>
          <a:p>
            <a:pPr lvl="3" eaLnBrk="1" hangingPunct="1">
              <a:lnSpc>
                <a:spcPct val="80000"/>
              </a:lnSpc>
              <a:defRPr/>
            </a:pPr>
            <a:r>
              <a:rPr lang="en-US" altLang="ja-JP" sz="1600" kern="0" dirty="0">
                <a:solidFill>
                  <a:srgbClr val="5F5F5F"/>
                </a:solidFill>
              </a:rPr>
              <a:t>Double-click "RaspberryPiMouseSimulatorComp.exe"</a:t>
            </a: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en-US" altLang="ja-JP" sz="1400" kern="0" dirty="0">
                <a:solidFill>
                  <a:srgbClr val="5F5F5F"/>
                </a:solidFill>
              </a:rPr>
              <a:t>If not installed</a:t>
            </a: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a:solidFill>
                  <a:srgbClr val="5F5F5F"/>
                </a:solidFill>
              </a:rPr>
              <a:t>Go to the </a:t>
            </a:r>
            <a:r>
              <a:rPr lang="en-US" altLang="ja-JP" sz="1400" kern="0" dirty="0" err="1">
                <a:solidFill>
                  <a:srgbClr val="5F5F5F"/>
                </a:solidFill>
              </a:rPr>
              <a:t>RasPiMouseSimulatorRTC</a:t>
            </a:r>
            <a:r>
              <a:rPr lang="en-US" altLang="ja-JP" sz="1400" kern="0" dirty="0">
                <a:solidFill>
                  <a:srgbClr val="5F5F5F"/>
                </a:solidFill>
              </a:rPr>
              <a:t> directory and enter the following command</a:t>
            </a: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a:solidFill>
                  <a:srgbClr val="5F5F5F"/>
                </a:solidFill>
              </a:rPr>
              <a:t>Start </a:t>
            </a:r>
            <a:r>
              <a:rPr lang="en-US" altLang="ja-JP" sz="1600" dirty="0" err="1">
                <a:solidFill>
                  <a:srgbClr val="5F5F5F"/>
                </a:solidFill>
              </a:rPr>
              <a:t>RobotController</a:t>
            </a:r>
            <a:r>
              <a:rPr lang="en-US" altLang="ja-JP" sz="1600" kern="0" dirty="0">
                <a:solidFill>
                  <a:srgbClr val="5F5F5F"/>
                </a:solidFill>
              </a:rPr>
              <a:t> Component</a:t>
            </a:r>
          </a:p>
          <a:p>
            <a:pPr lvl="1" eaLnBrk="1" hangingPunct="1">
              <a:lnSpc>
                <a:spcPct val="80000"/>
              </a:lnSpc>
              <a:defRPr/>
            </a:pPr>
            <a:r>
              <a:rPr lang="en-US" altLang="ja-JP" sz="1600" kern="0" dirty="0">
                <a:solidFill>
                  <a:srgbClr val="5F5F5F"/>
                </a:solidFill>
              </a:rPr>
              <a:t>Connect the </a:t>
            </a:r>
            <a:r>
              <a:rPr lang="en-US" altLang="ja-JP" sz="1600" kern="0" dirty="0" err="1">
                <a:solidFill>
                  <a:srgbClr val="5F5F5F"/>
                </a:solidFill>
              </a:rPr>
              <a:t>RaspberryPiMouseSimulator</a:t>
            </a:r>
            <a:r>
              <a:rPr lang="en-US" altLang="ja-JP" sz="1600" kern="0" dirty="0">
                <a:solidFill>
                  <a:srgbClr val="5F5F5F"/>
                </a:solidFill>
              </a:rPr>
              <a:t> component and </a:t>
            </a:r>
            <a:r>
              <a:rPr lang="en-US" altLang="ja-JP" sz="1600" kern="0" dirty="0" err="1">
                <a:solidFill>
                  <a:srgbClr val="5F5F5F"/>
                </a:solidFill>
              </a:rPr>
              <a:t>RobotController</a:t>
            </a:r>
            <a:r>
              <a:rPr lang="en-US" altLang="ja-JP" sz="1600" kern="0" dirty="0">
                <a:solidFill>
                  <a:srgbClr val="5F5F5F"/>
                </a:solidFill>
              </a:rPr>
              <a:t> component and execute "All Activate"</a:t>
            </a: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043" y="5203031"/>
            <a:ext cx="2656408" cy="164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0869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2" name="図 1">
            <a:extLst>
              <a:ext uri="{FF2B5EF4-FFF2-40B4-BE49-F238E27FC236}">
                <a16:creationId xmlns:a16="http://schemas.microsoft.com/office/drawing/2014/main" id="{D60DC019-5ADE-4054-B969-3E707DDAC163}"/>
              </a:ext>
            </a:extLst>
          </p:cNvPr>
          <p:cNvPicPr>
            <a:picLocks noChangeAspect="1"/>
          </p:cNvPicPr>
          <p:nvPr/>
        </p:nvPicPr>
        <p:blipFill>
          <a:blip r:embed="rId3"/>
          <a:stretch>
            <a:fillRect/>
          </a:stretch>
        </p:blipFill>
        <p:spPr>
          <a:xfrm>
            <a:off x="2321751" y="1065893"/>
            <a:ext cx="3960440" cy="2300133"/>
          </a:xfrm>
          <a:prstGeom prst="rect">
            <a:avLst/>
          </a:prstGeom>
        </p:spPr>
      </p:pic>
      <p:sp>
        <p:nvSpPr>
          <p:cNvPr id="4" name="吹き出し: 四角形 3">
            <a:extLst>
              <a:ext uri="{FF2B5EF4-FFF2-40B4-BE49-F238E27FC236}">
                <a16:creationId xmlns:a16="http://schemas.microsoft.com/office/drawing/2014/main" id="{18AD344A-B584-41B3-9EF8-7EC7BD13F05B}"/>
              </a:ext>
            </a:extLst>
          </p:cNvPr>
          <p:cNvSpPr/>
          <p:nvPr/>
        </p:nvSpPr>
        <p:spPr>
          <a:xfrm>
            <a:off x="2583879" y="2035827"/>
            <a:ext cx="3065775" cy="1389467"/>
          </a:xfrm>
          <a:prstGeom prst="wedgeRectCallout">
            <a:avLst>
              <a:gd name="adj1" fmla="val -30400"/>
              <a:gd name="adj2" fmla="val -6945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800" dirty="0">
              <a:solidFill>
                <a:schemeClr val="tx1"/>
              </a:solidFill>
            </a:endParaRPr>
          </a:p>
          <a:p>
            <a:endParaRPr lang="en-US" altLang="ja-JP" sz="1800" dirty="0">
              <a:solidFill>
                <a:schemeClr val="tx1"/>
              </a:solidFill>
            </a:endParaRPr>
          </a:p>
          <a:p>
            <a:endParaRPr kumimoji="1" lang="en-US" altLang="ja-JP" sz="1800" dirty="0">
              <a:solidFill>
                <a:schemeClr val="tx1"/>
              </a:solidFill>
            </a:endParaRPr>
          </a:p>
          <a:p>
            <a:r>
              <a:rPr kumimoji="1" lang="en-US" altLang="ja-JP" sz="1800" dirty="0">
                <a:solidFill>
                  <a:schemeClr val="tx1"/>
                </a:solidFill>
              </a:rPr>
              <a:t>Clicking this button launches System Diagram.</a:t>
            </a:r>
            <a:endParaRPr kumimoji="1" lang="ja-JP" altLang="en-US" sz="1800" dirty="0">
              <a:solidFill>
                <a:schemeClr val="tx1"/>
              </a:solidFill>
            </a:endParaRPr>
          </a:p>
        </p:txBody>
      </p:sp>
      <p:pic>
        <p:nvPicPr>
          <p:cNvPr id="3" name="図 2">
            <a:extLst>
              <a:ext uri="{FF2B5EF4-FFF2-40B4-BE49-F238E27FC236}">
                <a16:creationId xmlns:a16="http://schemas.microsoft.com/office/drawing/2014/main" id="{92F9EEBB-0186-4CC0-A1BD-33EE9EE9A2AA}"/>
              </a:ext>
            </a:extLst>
          </p:cNvPr>
          <p:cNvPicPr>
            <a:picLocks noChangeAspect="1"/>
          </p:cNvPicPr>
          <p:nvPr/>
        </p:nvPicPr>
        <p:blipFill>
          <a:blip r:embed="rId4"/>
          <a:stretch>
            <a:fillRect/>
          </a:stretch>
        </p:blipFill>
        <p:spPr>
          <a:xfrm>
            <a:off x="3401871" y="2162675"/>
            <a:ext cx="990110" cy="770086"/>
          </a:xfrm>
          <a:prstGeom prst="rect">
            <a:avLst/>
          </a:prstGeom>
        </p:spPr>
      </p:pic>
      <p:pic>
        <p:nvPicPr>
          <p:cNvPr id="5" name="図 4">
            <a:extLst>
              <a:ext uri="{FF2B5EF4-FFF2-40B4-BE49-F238E27FC236}">
                <a16:creationId xmlns:a16="http://schemas.microsoft.com/office/drawing/2014/main" id="{8C496C52-970C-41F9-ACBA-58D0F4CB8CD5}"/>
              </a:ext>
            </a:extLst>
          </p:cNvPr>
          <p:cNvPicPr>
            <a:picLocks noChangeAspect="1"/>
          </p:cNvPicPr>
          <p:nvPr/>
        </p:nvPicPr>
        <p:blipFill>
          <a:blip r:embed="rId5"/>
          <a:stretch>
            <a:fillRect/>
          </a:stretch>
        </p:blipFill>
        <p:spPr>
          <a:xfrm>
            <a:off x="2475317" y="3834045"/>
            <a:ext cx="4914410" cy="2793518"/>
          </a:xfrm>
          <a:prstGeom prst="rect">
            <a:avLst/>
          </a:prstGeom>
        </p:spPr>
      </p:pic>
      <p:sp>
        <p:nvSpPr>
          <p:cNvPr id="6" name="吹き出し: 四角形 5">
            <a:extLst>
              <a:ext uri="{FF2B5EF4-FFF2-40B4-BE49-F238E27FC236}">
                <a16:creationId xmlns:a16="http://schemas.microsoft.com/office/drawing/2014/main" id="{9E39150D-9347-4EA8-862A-483435C3E0E5}"/>
              </a:ext>
            </a:extLst>
          </p:cNvPr>
          <p:cNvSpPr/>
          <p:nvPr/>
        </p:nvSpPr>
        <p:spPr>
          <a:xfrm>
            <a:off x="1125648" y="5243287"/>
            <a:ext cx="3833327" cy="1389467"/>
          </a:xfrm>
          <a:prstGeom prst="wedgeRectCallout">
            <a:avLst>
              <a:gd name="adj1" fmla="val 35506"/>
              <a:gd name="adj2" fmla="val -64702"/>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RaspberryPiouseSimulator0.rtc and RobotController0.rtc from the name service view on the left to the System Diagram.</a:t>
            </a:r>
            <a:endParaRPr kumimoji="1" lang="ja-JP" altLang="en-US" sz="1800" dirty="0">
              <a:solidFill>
                <a:schemeClr val="tx1"/>
              </a:solidFill>
            </a:endParaRPr>
          </a:p>
        </p:txBody>
      </p:sp>
      <p:sp>
        <p:nvSpPr>
          <p:cNvPr id="8" name="正方形/長方形 7">
            <a:extLst>
              <a:ext uri="{FF2B5EF4-FFF2-40B4-BE49-F238E27FC236}">
                <a16:creationId xmlns:a16="http://schemas.microsoft.com/office/drawing/2014/main" id="{A4BAF068-1086-4CAD-9EF0-51C529D1C593}"/>
              </a:ext>
            </a:extLst>
          </p:cNvPr>
          <p:cNvSpPr/>
          <p:nvPr/>
        </p:nvSpPr>
        <p:spPr>
          <a:xfrm>
            <a:off x="2637267" y="4581937"/>
            <a:ext cx="1530169" cy="168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9FE89D0-55C2-4C34-9040-971EF066FC5A}"/>
              </a:ext>
            </a:extLst>
          </p:cNvPr>
          <p:cNvSpPr/>
          <p:nvPr/>
        </p:nvSpPr>
        <p:spPr>
          <a:xfrm>
            <a:off x="2767097" y="4398005"/>
            <a:ext cx="1029601" cy="1839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C17681F3-6076-463C-A94F-E0E65F921C30}"/>
              </a:ext>
            </a:extLst>
          </p:cNvPr>
          <p:cNvCxnSpPr>
            <a:stCxn id="9" idx="3"/>
          </p:cNvCxnSpPr>
          <p:nvPr/>
        </p:nvCxnSpPr>
        <p:spPr>
          <a:xfrm>
            <a:off x="3796698" y="4489971"/>
            <a:ext cx="1765893" cy="9196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6AFEB752-905B-4AFA-8814-326E2C7CFB66}"/>
              </a:ext>
            </a:extLst>
          </p:cNvPr>
          <p:cNvCxnSpPr>
            <a:cxnSpLocks/>
          </p:cNvCxnSpPr>
          <p:nvPr/>
        </p:nvCxnSpPr>
        <p:spPr>
          <a:xfrm>
            <a:off x="4167436" y="4661278"/>
            <a:ext cx="1530170" cy="750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p>
        </p:txBody>
      </p:sp>
      <p:pic>
        <p:nvPicPr>
          <p:cNvPr id="3" name="図 2">
            <a:extLst>
              <a:ext uri="{FF2B5EF4-FFF2-40B4-BE49-F238E27FC236}">
                <a16:creationId xmlns:a16="http://schemas.microsoft.com/office/drawing/2014/main" id="{E6B89786-D80B-4E78-B50F-01A24B31E7EB}"/>
              </a:ext>
            </a:extLst>
          </p:cNvPr>
          <p:cNvPicPr>
            <a:picLocks noChangeAspect="1"/>
          </p:cNvPicPr>
          <p:nvPr/>
        </p:nvPicPr>
        <p:blipFill>
          <a:blip r:embed="rId3"/>
          <a:stretch>
            <a:fillRect/>
          </a:stretch>
        </p:blipFill>
        <p:spPr>
          <a:xfrm>
            <a:off x="116505" y="2208235"/>
            <a:ext cx="4981575" cy="2257425"/>
          </a:xfrm>
          <a:prstGeom prst="rect">
            <a:avLst/>
          </a:prstGeom>
        </p:spPr>
      </p:pic>
      <p:sp>
        <p:nvSpPr>
          <p:cNvPr id="4" name="吹き出し: 四角形 3">
            <a:extLst>
              <a:ext uri="{FF2B5EF4-FFF2-40B4-BE49-F238E27FC236}">
                <a16:creationId xmlns:a16="http://schemas.microsoft.com/office/drawing/2014/main" id="{506085FD-351A-47FB-A10D-C4F60B38760F}"/>
              </a:ext>
            </a:extLst>
          </p:cNvPr>
          <p:cNvSpPr/>
          <p:nvPr/>
        </p:nvSpPr>
        <p:spPr>
          <a:xfrm>
            <a:off x="787291" y="1583795"/>
            <a:ext cx="4310789" cy="984422"/>
          </a:xfrm>
          <a:prstGeom prst="wedgeRectCallout">
            <a:avLst>
              <a:gd name="adj1" fmla="val -30400"/>
              <a:gd name="adj2" fmla="val 716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Drag and drop "out" of RobotController0 to "</a:t>
            </a:r>
            <a:r>
              <a:rPr kumimoji="1" lang="en-US" altLang="ja-JP" sz="1800" dirty="0" err="1">
                <a:solidFill>
                  <a:schemeClr val="tx1"/>
                </a:solidFill>
              </a:rPr>
              <a:t>target_velocity_in</a:t>
            </a:r>
            <a:r>
              <a:rPr kumimoji="1" lang="en-US" altLang="ja-JP" sz="1800" dirty="0">
                <a:solidFill>
                  <a:schemeClr val="tx1"/>
                </a:solidFill>
              </a:rPr>
              <a:t>" of RaspberryPiMouseSimulator0</a:t>
            </a:r>
            <a:endParaRPr kumimoji="1" lang="ja-JP" altLang="en-US" sz="1800" dirty="0">
              <a:solidFill>
                <a:schemeClr val="tx1"/>
              </a:solidFill>
            </a:endParaRPr>
          </a:p>
        </p:txBody>
      </p:sp>
      <p:pic>
        <p:nvPicPr>
          <p:cNvPr id="5" name="図 4">
            <a:extLst>
              <a:ext uri="{FF2B5EF4-FFF2-40B4-BE49-F238E27FC236}">
                <a16:creationId xmlns:a16="http://schemas.microsoft.com/office/drawing/2014/main" id="{DD0EA884-1654-43D1-AD09-1345DE632E03}"/>
              </a:ext>
            </a:extLst>
          </p:cNvPr>
          <p:cNvPicPr>
            <a:picLocks noChangeAspect="1"/>
          </p:cNvPicPr>
          <p:nvPr/>
        </p:nvPicPr>
        <p:blipFill>
          <a:blip r:embed="rId4"/>
          <a:stretch>
            <a:fillRect/>
          </a:stretch>
        </p:blipFill>
        <p:spPr>
          <a:xfrm>
            <a:off x="5174405" y="1190989"/>
            <a:ext cx="3648342" cy="3108506"/>
          </a:xfrm>
          <a:prstGeom prst="rect">
            <a:avLst/>
          </a:prstGeom>
        </p:spPr>
      </p:pic>
      <p:sp>
        <p:nvSpPr>
          <p:cNvPr id="6" name="吹き出し: 四角形 5">
            <a:extLst>
              <a:ext uri="{FF2B5EF4-FFF2-40B4-BE49-F238E27FC236}">
                <a16:creationId xmlns:a16="http://schemas.microsoft.com/office/drawing/2014/main" id="{1DDE2A7C-CC37-48A4-8FE0-80B5F9DB4E0D}"/>
              </a:ext>
            </a:extLst>
          </p:cNvPr>
          <p:cNvSpPr/>
          <p:nvPr/>
        </p:nvSpPr>
        <p:spPr>
          <a:xfrm>
            <a:off x="6282189" y="3146448"/>
            <a:ext cx="2385265" cy="505257"/>
          </a:xfrm>
          <a:prstGeom prst="wedgeRectCallout">
            <a:avLst>
              <a:gd name="adj1" fmla="val 9684"/>
              <a:gd name="adj2" fmla="val 1015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Click the OK button.</a:t>
            </a:r>
            <a:endParaRPr kumimoji="1" lang="ja-JP" altLang="en-US" sz="1800" dirty="0">
              <a:solidFill>
                <a:schemeClr val="tx1"/>
              </a:solidFill>
            </a:endParaRPr>
          </a:p>
        </p:txBody>
      </p:sp>
      <p:pic>
        <p:nvPicPr>
          <p:cNvPr id="7" name="図 6">
            <a:extLst>
              <a:ext uri="{FF2B5EF4-FFF2-40B4-BE49-F238E27FC236}">
                <a16:creationId xmlns:a16="http://schemas.microsoft.com/office/drawing/2014/main" id="{97B6949C-61D4-42CD-9A22-03E582C50115}"/>
              </a:ext>
            </a:extLst>
          </p:cNvPr>
          <p:cNvPicPr>
            <a:picLocks noChangeAspect="1"/>
          </p:cNvPicPr>
          <p:nvPr/>
        </p:nvPicPr>
        <p:blipFill>
          <a:blip r:embed="rId5"/>
          <a:stretch>
            <a:fillRect/>
          </a:stretch>
        </p:blipFill>
        <p:spPr>
          <a:xfrm>
            <a:off x="2366755" y="4942145"/>
            <a:ext cx="4981575" cy="18764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34075" y="4058634"/>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9" name="吹き出し: 四角形 8">
            <a:extLst>
              <a:ext uri="{FF2B5EF4-FFF2-40B4-BE49-F238E27FC236}">
                <a16:creationId xmlns:a16="http://schemas.microsoft.com/office/drawing/2014/main" id="{09ECA6D6-C1B6-4094-82C1-FCCDD5CB799F}"/>
              </a:ext>
            </a:extLst>
          </p:cNvPr>
          <p:cNvSpPr/>
          <p:nvPr/>
        </p:nvSpPr>
        <p:spPr>
          <a:xfrm>
            <a:off x="245135" y="6121342"/>
            <a:ext cx="4724314" cy="627068"/>
          </a:xfrm>
          <a:prstGeom prst="wedgeRectCallout">
            <a:avLst>
              <a:gd name="adj1" fmla="val 35278"/>
              <a:gd name="adj2" fmla="val -1243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A line appears between the ports</a:t>
            </a:r>
          </a:p>
          <a:p>
            <a:r>
              <a:rPr kumimoji="1" lang="en-US" altLang="ja-JP" sz="1800" dirty="0">
                <a:solidFill>
                  <a:schemeClr val="tx1"/>
                </a:solidFill>
              </a:rPr>
              <a:t>2. </a:t>
            </a:r>
            <a:r>
              <a:rPr kumimoji="1" lang="en-US" altLang="ja-JP" sz="1800" dirty="0" err="1">
                <a:solidFill>
                  <a:schemeClr val="tx1"/>
                </a:solidFill>
              </a:rPr>
              <a:t>InPort</a:t>
            </a:r>
            <a:r>
              <a:rPr kumimoji="1" lang="en-US" altLang="ja-JP" sz="1800" dirty="0">
                <a:solidFill>
                  <a:schemeClr val="tx1"/>
                </a:solidFill>
              </a:rPr>
              <a:t> and </a:t>
            </a:r>
            <a:r>
              <a:rPr kumimoji="1" lang="en-US" altLang="ja-JP" sz="1800" dirty="0" err="1">
                <a:solidFill>
                  <a:schemeClr val="tx1"/>
                </a:solidFill>
              </a:rPr>
              <a:t>OutPort</a:t>
            </a:r>
            <a:r>
              <a:rPr kumimoji="1" lang="en-US" altLang="ja-JP" sz="1800" dirty="0">
                <a:solidFill>
                  <a:schemeClr val="tx1"/>
                </a:solidFill>
              </a:rPr>
              <a:t> are displayed in green</a:t>
            </a:r>
            <a:endParaRPr kumimoji="1" lang="ja-JP" altLang="en-US" sz="1800"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Data port connection</a:t>
            </a:r>
            <a:r>
              <a:rPr lang="ja-JP" altLang="en-US" dirty="0">
                <a:solidFill>
                  <a:srgbClr val="5F5F5F"/>
                </a:solidFill>
              </a:rPr>
              <a:t>の接続</a:t>
            </a:r>
            <a:endParaRPr lang="en-US" altLang="ja-JP" dirty="0">
              <a:solidFill>
                <a:srgbClr val="5F5F5F"/>
              </a:solidFill>
            </a:endParaRPr>
          </a:p>
        </p:txBody>
      </p:sp>
      <p:pic>
        <p:nvPicPr>
          <p:cNvPr id="3" name="図 2">
            <a:extLst>
              <a:ext uri="{FF2B5EF4-FFF2-40B4-BE49-F238E27FC236}">
                <a16:creationId xmlns:a16="http://schemas.microsoft.com/office/drawing/2014/main" id="{F69D7886-9CF2-4A56-8CED-C06D3B65FE9B}"/>
              </a:ext>
            </a:extLst>
          </p:cNvPr>
          <p:cNvPicPr>
            <a:picLocks noChangeAspect="1"/>
          </p:cNvPicPr>
          <p:nvPr/>
        </p:nvPicPr>
        <p:blipFill>
          <a:blip r:embed="rId3"/>
          <a:stretch>
            <a:fillRect/>
          </a:stretch>
        </p:blipFill>
        <p:spPr>
          <a:xfrm>
            <a:off x="846146" y="1744688"/>
            <a:ext cx="7526329" cy="2449397"/>
          </a:xfrm>
          <a:prstGeom prst="rect">
            <a:avLst/>
          </a:prstGeom>
        </p:spPr>
      </p:pic>
      <p:sp>
        <p:nvSpPr>
          <p:cNvPr id="2" name="吹き出し: 四角形 1">
            <a:extLst>
              <a:ext uri="{FF2B5EF4-FFF2-40B4-BE49-F238E27FC236}">
                <a16:creationId xmlns:a16="http://schemas.microsoft.com/office/drawing/2014/main" id="{4652FAC2-99ED-4BFA-B050-81C68CF00795}"/>
              </a:ext>
            </a:extLst>
          </p:cNvPr>
          <p:cNvSpPr/>
          <p:nvPr/>
        </p:nvSpPr>
        <p:spPr>
          <a:xfrm>
            <a:off x="2006715" y="4374105"/>
            <a:ext cx="5355595" cy="999100"/>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Connect "</a:t>
            </a:r>
            <a:r>
              <a:rPr kumimoji="1" lang="en-US" altLang="ja-JP" sz="1800" dirty="0" err="1">
                <a:solidFill>
                  <a:schemeClr val="tx1"/>
                </a:solidFill>
              </a:rPr>
              <a:t>ir_sensor_out</a:t>
            </a:r>
            <a:r>
              <a:rPr kumimoji="1" lang="en-US" altLang="ja-JP" sz="1800" dirty="0">
                <a:solidFill>
                  <a:schemeClr val="tx1"/>
                </a:solidFill>
              </a:rPr>
              <a:t>" of RaspberryPiSimulator0 and "in" of RobotController0.</a:t>
            </a:r>
            <a:endParaRPr kumimoji="1" lang="ja-JP" altLang="en-US" sz="1800" dirty="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55499199-E29C-4E12-9843-748381CABD0F}"/>
              </a:ext>
            </a:extLst>
          </p:cNvPr>
          <p:cNvPicPr>
            <a:picLocks noChangeAspect="1"/>
          </p:cNvPicPr>
          <p:nvPr/>
        </p:nvPicPr>
        <p:blipFill>
          <a:blip r:embed="rId3"/>
          <a:stretch>
            <a:fillRect/>
          </a:stretch>
        </p:blipFill>
        <p:spPr>
          <a:xfrm>
            <a:off x="5335587" y="1235075"/>
            <a:ext cx="3629025" cy="2847975"/>
          </a:xfrm>
          <a:prstGeom prst="rect">
            <a:avLst/>
          </a:prstGeom>
        </p:spPr>
      </p:pic>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Activation</a:t>
            </a: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3" name="吹き出し: 四角形 2">
            <a:extLst>
              <a:ext uri="{FF2B5EF4-FFF2-40B4-BE49-F238E27FC236}">
                <a16:creationId xmlns:a16="http://schemas.microsoft.com/office/drawing/2014/main" id="{509B962D-1130-449F-87F5-708435EE39B6}"/>
              </a:ext>
            </a:extLst>
          </p:cNvPr>
          <p:cNvSpPr/>
          <p:nvPr/>
        </p:nvSpPr>
        <p:spPr>
          <a:xfrm>
            <a:off x="81150" y="4963670"/>
            <a:ext cx="7911230" cy="1881919"/>
          </a:xfrm>
          <a:prstGeom prst="wedgeRectCallout">
            <a:avLst>
              <a:gd name="adj1" fmla="val -22705"/>
              <a:gd name="adj2" fmla="val -1297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If the button does not appear, restart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2E178A39-CDE0-47F8-BC64-2FB69AFA191D}"/>
              </a:ext>
            </a:extLst>
          </p:cNvPr>
          <p:cNvPicPr>
            <a:picLocks noChangeAspect="1"/>
          </p:cNvPicPr>
          <p:nvPr/>
        </p:nvPicPr>
        <p:blipFill>
          <a:blip r:embed="rId4"/>
          <a:stretch>
            <a:fillRect/>
          </a:stretch>
        </p:blipFill>
        <p:spPr>
          <a:xfrm>
            <a:off x="185799" y="5364215"/>
            <a:ext cx="1794732" cy="1347135"/>
          </a:xfrm>
          <a:prstGeom prst="rect">
            <a:avLst/>
          </a:prstGeom>
        </p:spPr>
      </p:pic>
      <p:sp>
        <p:nvSpPr>
          <p:cNvPr id="5" name="正方形/長方形 4">
            <a:extLst>
              <a:ext uri="{FF2B5EF4-FFF2-40B4-BE49-F238E27FC236}">
                <a16:creationId xmlns:a16="http://schemas.microsoft.com/office/drawing/2014/main" id="{F74B7BC2-115A-4CD0-96ED-3323511289D0}"/>
              </a:ext>
            </a:extLst>
          </p:cNvPr>
          <p:cNvSpPr/>
          <p:nvPr/>
        </p:nvSpPr>
        <p:spPr>
          <a:xfrm>
            <a:off x="1710742" y="5327283"/>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D8FA5CE-C303-4678-A430-D38B2D3BFBEE}"/>
              </a:ext>
            </a:extLst>
          </p:cNvPr>
          <p:cNvPicPr>
            <a:picLocks noChangeAspect="1"/>
          </p:cNvPicPr>
          <p:nvPr/>
        </p:nvPicPr>
        <p:blipFill>
          <a:blip r:embed="rId5"/>
          <a:stretch>
            <a:fillRect/>
          </a:stretch>
        </p:blipFill>
        <p:spPr>
          <a:xfrm>
            <a:off x="4572000" y="5612356"/>
            <a:ext cx="1308608" cy="810091"/>
          </a:xfrm>
          <a:prstGeom prst="rect">
            <a:avLst/>
          </a:prstGeom>
        </p:spPr>
      </p:pic>
      <p:sp>
        <p:nvSpPr>
          <p:cNvPr id="8" name="吹き出し: 四角形 7">
            <a:extLst>
              <a:ext uri="{FF2B5EF4-FFF2-40B4-BE49-F238E27FC236}">
                <a16:creationId xmlns:a16="http://schemas.microsoft.com/office/drawing/2014/main" id="{30AE46C4-1906-4917-A315-FB1822D5A0EA}"/>
              </a:ext>
            </a:extLst>
          </p:cNvPr>
          <p:cNvSpPr/>
          <p:nvPr/>
        </p:nvSpPr>
        <p:spPr>
          <a:xfrm>
            <a:off x="2185046" y="5724255"/>
            <a:ext cx="1794732" cy="40504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Exit </a:t>
            </a:r>
            <a:r>
              <a:rPr kumimoji="1" lang="en-US" altLang="ja-JP" sz="1800" dirty="0" err="1">
                <a:solidFill>
                  <a:schemeClr val="tx1"/>
                </a:solidFill>
              </a:rPr>
              <a:t>OpenRTP</a:t>
            </a:r>
            <a:r>
              <a:rPr kumimoji="1" lang="en-US" altLang="ja-JP" sz="1800" dirty="0">
                <a:solidFill>
                  <a:schemeClr val="tx1"/>
                </a:solidFill>
              </a:rPr>
              <a:t>.</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24717099-7B76-48F2-B193-233CEBCED6CA}"/>
              </a:ext>
            </a:extLst>
          </p:cNvPr>
          <p:cNvSpPr/>
          <p:nvPr/>
        </p:nvSpPr>
        <p:spPr>
          <a:xfrm>
            <a:off x="6061588" y="6011730"/>
            <a:ext cx="1794732" cy="612625"/>
          </a:xfrm>
          <a:prstGeom prst="wedgeRectCallout">
            <a:avLst>
              <a:gd name="adj1" fmla="val -57494"/>
              <a:gd name="adj2" fmla="val -7784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800" dirty="0">
                <a:solidFill>
                  <a:schemeClr val="tx1"/>
                </a:solidFill>
              </a:rPr>
              <a:t>Double-click on the shortcut.</a:t>
            </a:r>
            <a:endParaRPr kumimoji="1" lang="ja-JP" altLang="en-US" sz="1800" dirty="0">
              <a:solidFill>
                <a:schemeClr val="tx1"/>
              </a:solidFill>
            </a:endParaRPr>
          </a:p>
        </p:txBody>
      </p:sp>
      <p:pic>
        <p:nvPicPr>
          <p:cNvPr id="12" name="図 11">
            <a:extLst>
              <a:ext uri="{FF2B5EF4-FFF2-40B4-BE49-F238E27FC236}">
                <a16:creationId xmlns:a16="http://schemas.microsoft.com/office/drawing/2014/main" id="{CB7EFA9D-F47C-4FE2-B6B8-359559DD369A}"/>
              </a:ext>
            </a:extLst>
          </p:cNvPr>
          <p:cNvPicPr>
            <a:picLocks noChangeAspect="1"/>
          </p:cNvPicPr>
          <p:nvPr/>
        </p:nvPicPr>
        <p:blipFill>
          <a:blip r:embed="rId6"/>
          <a:stretch>
            <a:fillRect/>
          </a:stretch>
        </p:blipFill>
        <p:spPr>
          <a:xfrm>
            <a:off x="251520" y="1201295"/>
            <a:ext cx="4162425" cy="1895475"/>
          </a:xfrm>
          <a:prstGeom prst="rect">
            <a:avLst/>
          </a:prstGeom>
        </p:spPr>
      </p:pic>
      <p:sp>
        <p:nvSpPr>
          <p:cNvPr id="16" name="正方形/長方形 15">
            <a:extLst>
              <a:ext uri="{FF2B5EF4-FFF2-40B4-BE49-F238E27FC236}">
                <a16:creationId xmlns:a16="http://schemas.microsoft.com/office/drawing/2014/main" id="{A82708B4-2C1A-4764-87DE-ECE249EF214E}"/>
              </a:ext>
            </a:extLst>
          </p:cNvPr>
          <p:cNvSpPr/>
          <p:nvPr/>
        </p:nvSpPr>
        <p:spPr>
          <a:xfrm>
            <a:off x="1678618" y="1789656"/>
            <a:ext cx="269789" cy="261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D4A4C193-4DCC-4631-96B8-878B310A11BF}"/>
              </a:ext>
            </a:extLst>
          </p:cNvPr>
          <p:cNvSpPr/>
          <p:nvPr/>
        </p:nvSpPr>
        <p:spPr>
          <a:xfrm>
            <a:off x="476946" y="2353432"/>
            <a:ext cx="369341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Click the Activate Systems button.</a:t>
            </a:r>
            <a:endParaRPr kumimoji="1" lang="ja-JP" altLang="en-US" sz="1800" dirty="0">
              <a:solidFill>
                <a:schemeClr val="tx1"/>
              </a:solidFill>
            </a:endParaRPr>
          </a:p>
        </p:txBody>
      </p:sp>
      <p:sp>
        <p:nvSpPr>
          <p:cNvPr id="22" name="吹き出し: 四角形 21">
            <a:extLst>
              <a:ext uri="{FF2B5EF4-FFF2-40B4-BE49-F238E27FC236}">
                <a16:creationId xmlns:a16="http://schemas.microsoft.com/office/drawing/2014/main" id="{C6575DE4-BEB7-41EE-87ED-C20E4D13B10C}"/>
              </a:ext>
            </a:extLst>
          </p:cNvPr>
          <p:cNvSpPr/>
          <p:nvPr/>
        </p:nvSpPr>
        <p:spPr>
          <a:xfrm>
            <a:off x="5445390" y="3916054"/>
            <a:ext cx="3027127"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If the RTC changes green, activation is successful.</a:t>
            </a:r>
            <a:endParaRPr kumimoji="1" lang="ja-JP" altLang="en-US" sz="1800"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CBC1303-E823-4477-BDCB-B0B44F6B870C}"/>
              </a:ext>
            </a:extLst>
          </p:cNvPr>
          <p:cNvPicPr>
            <a:picLocks noChangeAspect="1"/>
          </p:cNvPicPr>
          <p:nvPr/>
        </p:nvPicPr>
        <p:blipFill>
          <a:blip r:embed="rId4"/>
          <a:stretch>
            <a:fillRect/>
          </a:stretch>
        </p:blipFill>
        <p:spPr>
          <a:xfrm>
            <a:off x="4959854" y="1689009"/>
            <a:ext cx="4025395" cy="3130863"/>
          </a:xfrm>
          <a:prstGeom prst="rect">
            <a:avLst/>
          </a:prstGeom>
        </p:spPr>
      </p:pic>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dirty="0">
                <a:solidFill>
                  <a:srgbClr val="5F5F5F"/>
                </a:solidFill>
              </a:rPr>
              <a:t>Change configuration parameters</a:t>
            </a: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4"/>
            <a:ext cx="81200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Change configuration parameters using RT System Editor</a:t>
            </a:r>
          </a:p>
        </p:txBody>
      </p:sp>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Check if the following operations can be performed</a:t>
            </a:r>
          </a:p>
          <a:p>
            <a:pPr lvl="1" eaLnBrk="1" hangingPunct="1">
              <a:lnSpc>
                <a:spcPct val="80000"/>
              </a:lnSpc>
              <a:defRPr/>
            </a:pPr>
            <a:r>
              <a:rPr lang="en-US" altLang="ja-JP" sz="1800" kern="0" dirty="0">
                <a:solidFill>
                  <a:srgbClr val="5F5F5F"/>
                </a:solidFill>
              </a:rPr>
              <a:t>Can the robot on the simulator be operated with the slider?</a:t>
            </a:r>
          </a:p>
          <a:p>
            <a:pPr lvl="1" eaLnBrk="1" hangingPunct="1">
              <a:lnSpc>
                <a:spcPct val="80000"/>
              </a:lnSpc>
              <a:defRPr/>
            </a:pPr>
            <a:r>
              <a:rPr lang="en-US" altLang="ja-JP" sz="1800" kern="0" dirty="0">
                <a:solidFill>
                  <a:srgbClr val="5F5F5F"/>
                </a:solidFill>
              </a:rPr>
              <a:t>Does the robot stop when it approaches an wall?</a:t>
            </a:r>
          </a:p>
        </p:txBody>
      </p:sp>
      <p:graphicFrame>
        <p:nvGraphicFramePr>
          <p:cNvPr id="2" name="オブジェクト 1">
            <a:extLst>
              <a:ext uri="{FF2B5EF4-FFF2-40B4-BE49-F238E27FC236}">
                <a16:creationId xmlns:a16="http://schemas.microsoft.com/office/drawing/2014/main" id="{F1C21882-8E86-498E-A532-47F7B85E2D79}"/>
              </a:ext>
            </a:extLst>
          </p:cNvPr>
          <p:cNvGraphicFramePr>
            <a:graphicFrameLocks noChangeAspect="1"/>
          </p:cNvGraphicFramePr>
          <p:nvPr>
            <p:extLst>
              <p:ext uri="{D42A27DB-BD31-4B8C-83A1-F6EECF244321}">
                <p14:modId xmlns:p14="http://schemas.microsoft.com/office/powerpoint/2010/main" val="2926850403"/>
              </p:ext>
            </p:extLst>
          </p:nvPr>
        </p:nvGraphicFramePr>
        <p:xfrm>
          <a:off x="476545" y="1646409"/>
          <a:ext cx="4001197" cy="3672801"/>
        </p:xfrm>
        <a:graphic>
          <a:graphicData uri="http://schemas.openxmlformats.org/presentationml/2006/ole">
            <mc:AlternateContent xmlns:mc="http://schemas.openxmlformats.org/markup-compatibility/2006">
              <mc:Choice xmlns:v="urn:schemas-microsoft-com:vml" Requires="v">
                <p:oleObj spid="_x0000_s3111" name="ビットマップ イメージ" r:id="rId5" imgW="5570280" imgH="5113080" progId="Paint.Picture">
                  <p:embed/>
                </p:oleObj>
              </mc:Choice>
              <mc:Fallback>
                <p:oleObj name="ビットマップ イメージ" r:id="rId5" imgW="5570280" imgH="5113080" progId="Paint.Picture">
                  <p:embed/>
                  <p:pic>
                    <p:nvPicPr>
                      <p:cNvPr id="0" name=""/>
                      <p:cNvPicPr/>
                      <p:nvPr/>
                    </p:nvPicPr>
                    <p:blipFill>
                      <a:blip r:embed="rId6"/>
                      <a:stretch>
                        <a:fillRect/>
                      </a:stretch>
                    </p:blipFill>
                    <p:spPr>
                      <a:xfrm>
                        <a:off x="476545" y="1646409"/>
                        <a:ext cx="4001197" cy="3672801"/>
                      </a:xfrm>
                      <a:prstGeom prst="rect">
                        <a:avLst/>
                      </a:prstGeom>
                    </p:spPr>
                  </p:pic>
                </p:oleObj>
              </mc:Fallback>
            </mc:AlternateContent>
          </a:graphicData>
        </a:graphic>
      </p:graphicFrame>
      <p:sp>
        <p:nvSpPr>
          <p:cNvPr id="3" name="吹き出し: 四角形 2">
            <a:extLst>
              <a:ext uri="{FF2B5EF4-FFF2-40B4-BE49-F238E27FC236}">
                <a16:creationId xmlns:a16="http://schemas.microsoft.com/office/drawing/2014/main" id="{E1780152-8378-40FA-BCB3-3A31A82E3D72}"/>
              </a:ext>
            </a:extLst>
          </p:cNvPr>
          <p:cNvSpPr/>
          <p:nvPr/>
        </p:nvSpPr>
        <p:spPr>
          <a:xfrm>
            <a:off x="679655" y="2504058"/>
            <a:ext cx="3039346" cy="482182"/>
          </a:xfrm>
          <a:prstGeom prst="wedgeRectCallout">
            <a:avLst>
              <a:gd name="adj1" fmla="val -15961"/>
              <a:gd name="adj2" fmla="val -9319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1. Click RobotController0.</a:t>
            </a:r>
            <a:endParaRPr kumimoji="1" lang="ja-JP" altLang="en-US" sz="1800" dirty="0">
              <a:solidFill>
                <a:schemeClr val="tx1"/>
              </a:solidFill>
            </a:endParaRPr>
          </a:p>
        </p:txBody>
      </p:sp>
      <p:sp>
        <p:nvSpPr>
          <p:cNvPr id="4" name="吹き出し: 四角形 3">
            <a:extLst>
              <a:ext uri="{FF2B5EF4-FFF2-40B4-BE49-F238E27FC236}">
                <a16:creationId xmlns:a16="http://schemas.microsoft.com/office/drawing/2014/main" id="{982BAF0A-1791-4426-AC56-3EA526E6FC5D}"/>
              </a:ext>
            </a:extLst>
          </p:cNvPr>
          <p:cNvSpPr/>
          <p:nvPr/>
        </p:nvSpPr>
        <p:spPr>
          <a:xfrm>
            <a:off x="1339267" y="3622585"/>
            <a:ext cx="2627300" cy="482182"/>
          </a:xfrm>
          <a:prstGeom prst="wedgeRectCallout">
            <a:avLst>
              <a:gd name="adj1" fmla="val 46471"/>
              <a:gd name="adj2" fmla="val 84711"/>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2. Click the edit button.</a:t>
            </a:r>
            <a:endParaRPr kumimoji="1" lang="ja-JP" altLang="en-US" sz="1800" dirty="0">
              <a:solidFill>
                <a:schemeClr val="tx1"/>
              </a:solidFill>
            </a:endParaRPr>
          </a:p>
        </p:txBody>
      </p:sp>
      <p:sp>
        <p:nvSpPr>
          <p:cNvPr id="5" name="吹き出し: 四角形 4">
            <a:extLst>
              <a:ext uri="{FF2B5EF4-FFF2-40B4-BE49-F238E27FC236}">
                <a16:creationId xmlns:a16="http://schemas.microsoft.com/office/drawing/2014/main" id="{24A47F0F-EB07-406B-8D3F-8325A33D5C1A}"/>
              </a:ext>
            </a:extLst>
          </p:cNvPr>
          <p:cNvSpPr/>
          <p:nvPr/>
        </p:nvSpPr>
        <p:spPr>
          <a:xfrm>
            <a:off x="5352315" y="3680828"/>
            <a:ext cx="2627300" cy="482182"/>
          </a:xfrm>
          <a:prstGeom prst="wedgeRectCallout">
            <a:avLst>
              <a:gd name="adj1" fmla="val 11667"/>
              <a:gd name="adj2" fmla="val -8928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Operate with the slider.</a:t>
            </a:r>
            <a:endParaRPr kumimoji="1" lang="ja-JP" altLang="en-US" sz="1800" dirty="0">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358770"/>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it stops when the wall approaches the distance sensor</a:t>
            </a: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345271"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When the wall does not stop when approaching the distance sensor</a:t>
            </a: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2" y="3392055"/>
            <a:ext cx="2251277" cy="440209"/>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Advance to the wall</a:t>
            </a:r>
            <a:endParaRPr kumimoji="1" lang="ja-JP" altLang="en-US" sz="1800" dirty="0">
              <a:solidFill>
                <a:schemeClr val="tx1"/>
              </a:solidFill>
            </a:endParaRP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522403"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Stop in front of the wall</a:t>
            </a:r>
            <a:endParaRPr kumimoji="1" lang="ja-JP" altLang="en-US" sz="1800" dirty="0">
              <a:solidFill>
                <a:schemeClr val="tx1"/>
              </a:solidFill>
            </a:endParaRP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rPr>
              <a:t>Continue to move forward even after touching the wall</a:t>
            </a:r>
            <a:endParaRPr kumimoji="1" lang="ja-JP" altLang="en-US" sz="1800" dirty="0">
              <a:solidFill>
                <a:schemeClr val="tx1"/>
              </a:solidFill>
            </a:endParaRP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Component development tools</a:t>
            </a:r>
          </a:p>
          <a:p>
            <a:pPr eaLnBrk="1" hangingPunct="1">
              <a:defRPr/>
            </a:pPr>
            <a:r>
              <a:rPr lang="en-US" altLang="ja-JP" kern="0" dirty="0">
                <a:solidFill>
                  <a:srgbClr val="5F5F5F"/>
                </a:solidFill>
              </a:rPr>
              <a:t>RTC Builder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en-US" altLang="ja-JP" sz="2000" dirty="0">
                <a:solidFill>
                  <a:srgbClr val="5F5F5F"/>
                </a:solidFill>
              </a:rPr>
              <a:t>A tool that enters component profile information and generates a template such as source code</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fr-FR" altLang="ja-JP" sz="1600" dirty="0">
                <a:solidFill>
                  <a:srgbClr val="5F5F5F"/>
                </a:solidFill>
              </a:rPr>
              <a:t>Output C ++, Python, Java, Lua source code</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87</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Launch RTC Builder</a:t>
            </a: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Steps to start RTC Builder</a:t>
            </a: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en-US" altLang="ja-JP" sz="1600" kern="0" dirty="0">
                <a:solidFill>
                  <a:srgbClr val="5F5F5F"/>
                </a:solidFill>
              </a:rPr>
              <a:t>Double-click on the desktop shortcut</a:t>
            </a: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Enter the following command</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97</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37966</TotalTime>
  <Words>9270</Words>
  <Application>Microsoft Office PowerPoint</Application>
  <PresentationFormat>画面に合わせる (4:3)</PresentationFormat>
  <Paragraphs>1585</Paragraphs>
  <Slides>124</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2</vt:i4>
      </vt:variant>
      <vt:variant>
        <vt:lpstr>スライド タイトル</vt:lpstr>
      </vt:variant>
      <vt:variant>
        <vt:i4>124</vt:i4>
      </vt:variant>
    </vt:vector>
  </HeadingPairs>
  <TitlesOfParts>
    <vt:vector size="129" baseType="lpstr">
      <vt:lpstr>ＭＳ Ｐゴシック</vt:lpstr>
      <vt:lpstr>Arial</vt:lpstr>
      <vt:lpstr>aist-1e</vt:lpstr>
      <vt:lpstr>Corel DESIGNER</vt:lpstr>
      <vt:lpstr>ビットマップ イメージ</vt:lpstr>
      <vt:lpstr>Introduction to RT Component Creation</vt:lpstr>
      <vt:lpstr>If you have any questions</vt:lpstr>
      <vt:lpstr>Document</vt:lpstr>
      <vt:lpstr>Outline of the training</vt:lpstr>
      <vt:lpstr>Raspberry Pi Mouse Overview</vt:lpstr>
      <vt:lpstr>The procedure of the training</vt:lpstr>
      <vt:lpstr>PowerPoint プレゼンテーション</vt:lpstr>
      <vt:lpstr>RTC Builder</vt:lpstr>
      <vt:lpstr>Launch RTC Builder</vt:lpstr>
      <vt:lpstr>Start RTC Builder</vt:lpstr>
      <vt:lpstr>Start RTC Builder</vt:lpstr>
      <vt:lpstr>Project creation</vt:lpstr>
      <vt:lpstr>Project creation</vt:lpstr>
      <vt:lpstr>Enter basic profile</vt:lpstr>
      <vt:lpstr>Enter basic profile</vt:lpstr>
      <vt:lpstr>Activity settings</vt:lpstr>
      <vt:lpstr>Activity settings</vt:lpstr>
      <vt:lpstr>Activity settings</vt:lpstr>
      <vt:lpstr>Data port settings</vt:lpstr>
      <vt:lpstr>Data port settings</vt:lpstr>
      <vt:lpstr>About the data port</vt:lpstr>
      <vt:lpstr>About RTC::TimedVelocity2D type</vt:lpstr>
      <vt:lpstr>Configuration Parameter settings</vt:lpstr>
      <vt:lpstr>Configuration Parameter settings</vt:lpstr>
      <vt:lpstr>Configuration parameter constraints, and widget settings</vt:lpstr>
      <vt:lpstr>Configuration parameter constraints, and widget settings</vt:lpstr>
      <vt:lpstr>Configuration Parameter settings</vt:lpstr>
      <vt:lpstr>Raspberry Pi mouse distance sensor</vt:lpstr>
      <vt:lpstr>ドキュメントの設定</vt:lpstr>
      <vt:lpstr>Language setting</vt:lpstr>
      <vt:lpstr>Skeleton code generation</vt:lpstr>
      <vt:lpstr>PowerPoint プレゼンテーション</vt:lpstr>
      <vt:lpstr>Steps to build</vt:lpstr>
      <vt:lpstr>CMake</vt:lpstr>
      <vt:lpstr>Generating files needed for build</vt:lpstr>
      <vt:lpstr>cmake-guiの起動</vt:lpstr>
      <vt:lpstr>PowerPoint プレゼンテーション</vt:lpstr>
      <vt:lpstr>Generating files needed for build</vt:lpstr>
      <vt:lpstr>Generating files needed for build</vt:lpstr>
      <vt:lpstr>ビルドに必要なファイルの生成</vt:lpstr>
      <vt:lpstr>For CMake 3.14 or later</vt:lpstr>
      <vt:lpstr>CMake 3.13以前の場合</vt:lpstr>
      <vt:lpstr>Generating files needed for build</vt:lpstr>
      <vt:lpstr>Generating files needed for build</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Editing source code</vt:lpstr>
      <vt:lpstr>RTC build</vt:lpstr>
      <vt:lpstr>PowerPoint プレゼンテーション</vt:lpstr>
      <vt:lpstr>RT System Editor</vt:lpstr>
      <vt:lpstr>Start RTSystemEditor</vt:lpstr>
      <vt:lpstr>RT System Editor screen configuration</vt:lpstr>
      <vt:lpstr>Operation check of RobotController component</vt:lpstr>
      <vt:lpstr>Naming Service</vt:lpstr>
      <vt:lpstr>Start Naming Service</vt:lpstr>
      <vt:lpstr>Operation check of RobotController component</vt:lpstr>
      <vt:lpstr>Data port connection</vt:lpstr>
      <vt:lpstr>Data port connection</vt:lpstr>
      <vt:lpstr>Data port connectionの接続</vt:lpstr>
      <vt:lpstr>Activation</vt:lpstr>
      <vt:lpstr>Change configuration parameters</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How to check the progress</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1582</cp:revision>
  <cp:lastPrinted>2019-07-10T23:29:21Z</cp:lastPrinted>
  <dcterms:created xsi:type="dcterms:W3CDTF">2005-10-20T13:06:43Z</dcterms:created>
  <dcterms:modified xsi:type="dcterms:W3CDTF">2021-05-13T06:05:42Z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2021-05-13T06:03:11.8859560Z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04cb0ee7-44d0-4ab7-9eef-587062b3edd2</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